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8C2CB91E-19F9-4CB6-BB9A-1E980FFDDD5F}">
  <a:tblStyle styleId="{8C2CB91E-19F9-4CB6-BB9A-1E980FFDDD5F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88BEA263-EA39-4E21-AE19-776078EE2455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>
          <a:top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</a:tcStyle>
    </a:band1H>
    <a:band1V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right>
        </a:tcBdr>
      </a:tcStyle>
    </a:band1V>
    <a:band2V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</a:tcBdr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dk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6" name="Shape 57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7" name="Shape 63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1" name="Shape 70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5" name="Shape 82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0" name="Shape 89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7" name="Shape 91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6" name="Shape 9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4" name="Shape 9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9" name="Shape 9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4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08.png"/><Relationship Id="rId10" Type="http://schemas.openxmlformats.org/officeDocument/2006/relationships/image" Target="../media/image21.png"/><Relationship Id="rId13" Type="http://schemas.openxmlformats.org/officeDocument/2006/relationships/image" Target="../media/image09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4.png"/><Relationship Id="rId4" Type="http://schemas.openxmlformats.org/officeDocument/2006/relationships/image" Target="../media/image00.png"/><Relationship Id="rId9" Type="http://schemas.openxmlformats.org/officeDocument/2006/relationships/image" Target="../media/image10.png"/><Relationship Id="rId15" Type="http://schemas.openxmlformats.org/officeDocument/2006/relationships/image" Target="../media/image11.png"/><Relationship Id="rId14" Type="http://schemas.openxmlformats.org/officeDocument/2006/relationships/image" Target="../media/image12.png"/><Relationship Id="rId17" Type="http://schemas.openxmlformats.org/officeDocument/2006/relationships/image" Target="../media/image16.png"/><Relationship Id="rId16" Type="http://schemas.openxmlformats.org/officeDocument/2006/relationships/image" Target="../media/image18.png"/><Relationship Id="rId5" Type="http://schemas.openxmlformats.org/officeDocument/2006/relationships/image" Target="../media/image07.png"/><Relationship Id="rId19" Type="http://schemas.openxmlformats.org/officeDocument/2006/relationships/image" Target="../media/image19.png"/><Relationship Id="rId6" Type="http://schemas.openxmlformats.org/officeDocument/2006/relationships/image" Target="../media/image06.png"/><Relationship Id="rId18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08.png"/><Relationship Id="rId10" Type="http://schemas.openxmlformats.org/officeDocument/2006/relationships/image" Target="../media/image21.png"/><Relationship Id="rId13" Type="http://schemas.openxmlformats.org/officeDocument/2006/relationships/image" Target="../media/image09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4.png"/><Relationship Id="rId4" Type="http://schemas.openxmlformats.org/officeDocument/2006/relationships/image" Target="../media/image00.png"/><Relationship Id="rId9" Type="http://schemas.openxmlformats.org/officeDocument/2006/relationships/image" Target="../media/image10.png"/><Relationship Id="rId15" Type="http://schemas.openxmlformats.org/officeDocument/2006/relationships/image" Target="../media/image11.png"/><Relationship Id="rId14" Type="http://schemas.openxmlformats.org/officeDocument/2006/relationships/image" Target="../media/image12.png"/><Relationship Id="rId17" Type="http://schemas.openxmlformats.org/officeDocument/2006/relationships/image" Target="../media/image16.png"/><Relationship Id="rId16" Type="http://schemas.openxmlformats.org/officeDocument/2006/relationships/image" Target="../media/image18.png"/><Relationship Id="rId5" Type="http://schemas.openxmlformats.org/officeDocument/2006/relationships/image" Target="../media/image07.png"/><Relationship Id="rId6" Type="http://schemas.openxmlformats.org/officeDocument/2006/relationships/image" Target="../media/image06.png"/><Relationship Id="rId18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08.png"/><Relationship Id="rId10" Type="http://schemas.openxmlformats.org/officeDocument/2006/relationships/image" Target="../media/image21.png"/><Relationship Id="rId13" Type="http://schemas.openxmlformats.org/officeDocument/2006/relationships/image" Target="../media/image09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4.png"/><Relationship Id="rId4" Type="http://schemas.openxmlformats.org/officeDocument/2006/relationships/image" Target="../media/image00.png"/><Relationship Id="rId9" Type="http://schemas.openxmlformats.org/officeDocument/2006/relationships/image" Target="../media/image10.png"/><Relationship Id="rId15" Type="http://schemas.openxmlformats.org/officeDocument/2006/relationships/image" Target="../media/image11.png"/><Relationship Id="rId14" Type="http://schemas.openxmlformats.org/officeDocument/2006/relationships/image" Target="../media/image12.png"/><Relationship Id="rId17" Type="http://schemas.openxmlformats.org/officeDocument/2006/relationships/image" Target="../media/image16.png"/><Relationship Id="rId16" Type="http://schemas.openxmlformats.org/officeDocument/2006/relationships/image" Target="../media/image18.png"/><Relationship Id="rId5" Type="http://schemas.openxmlformats.org/officeDocument/2006/relationships/image" Target="../media/image07.png"/><Relationship Id="rId19" Type="http://schemas.openxmlformats.org/officeDocument/2006/relationships/image" Target="../media/image20.png"/><Relationship Id="rId6" Type="http://schemas.openxmlformats.org/officeDocument/2006/relationships/image" Target="../media/image06.png"/><Relationship Id="rId18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08.png"/><Relationship Id="rId10" Type="http://schemas.openxmlformats.org/officeDocument/2006/relationships/image" Target="../media/image21.png"/><Relationship Id="rId13" Type="http://schemas.openxmlformats.org/officeDocument/2006/relationships/image" Target="../media/image09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4.png"/><Relationship Id="rId4" Type="http://schemas.openxmlformats.org/officeDocument/2006/relationships/image" Target="../media/image00.png"/><Relationship Id="rId9" Type="http://schemas.openxmlformats.org/officeDocument/2006/relationships/image" Target="../media/image10.png"/><Relationship Id="rId15" Type="http://schemas.openxmlformats.org/officeDocument/2006/relationships/image" Target="../media/image11.png"/><Relationship Id="rId14" Type="http://schemas.openxmlformats.org/officeDocument/2006/relationships/image" Target="../media/image12.png"/><Relationship Id="rId17" Type="http://schemas.openxmlformats.org/officeDocument/2006/relationships/image" Target="../media/image16.png"/><Relationship Id="rId16" Type="http://schemas.openxmlformats.org/officeDocument/2006/relationships/image" Target="../media/image18.png"/><Relationship Id="rId5" Type="http://schemas.openxmlformats.org/officeDocument/2006/relationships/image" Target="../media/image07.png"/><Relationship Id="rId19" Type="http://schemas.openxmlformats.org/officeDocument/2006/relationships/image" Target="../media/image20.png"/><Relationship Id="rId6" Type="http://schemas.openxmlformats.org/officeDocument/2006/relationships/image" Target="../media/image06.png"/><Relationship Id="rId18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08.png"/><Relationship Id="rId10" Type="http://schemas.openxmlformats.org/officeDocument/2006/relationships/image" Target="../media/image21.png"/><Relationship Id="rId13" Type="http://schemas.openxmlformats.org/officeDocument/2006/relationships/image" Target="../media/image09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4.png"/><Relationship Id="rId4" Type="http://schemas.openxmlformats.org/officeDocument/2006/relationships/image" Target="../media/image00.png"/><Relationship Id="rId9" Type="http://schemas.openxmlformats.org/officeDocument/2006/relationships/image" Target="../media/image10.png"/><Relationship Id="rId15" Type="http://schemas.openxmlformats.org/officeDocument/2006/relationships/image" Target="../media/image11.png"/><Relationship Id="rId14" Type="http://schemas.openxmlformats.org/officeDocument/2006/relationships/image" Target="../media/image12.png"/><Relationship Id="rId17" Type="http://schemas.openxmlformats.org/officeDocument/2006/relationships/image" Target="../media/image16.png"/><Relationship Id="rId16" Type="http://schemas.openxmlformats.org/officeDocument/2006/relationships/image" Target="../media/image18.png"/><Relationship Id="rId5" Type="http://schemas.openxmlformats.org/officeDocument/2006/relationships/image" Target="../media/image07.png"/><Relationship Id="rId6" Type="http://schemas.openxmlformats.org/officeDocument/2006/relationships/image" Target="../media/image06.png"/><Relationship Id="rId18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08.png"/><Relationship Id="rId10" Type="http://schemas.openxmlformats.org/officeDocument/2006/relationships/image" Target="../media/image21.png"/><Relationship Id="rId13" Type="http://schemas.openxmlformats.org/officeDocument/2006/relationships/image" Target="../media/image09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4.png"/><Relationship Id="rId4" Type="http://schemas.openxmlformats.org/officeDocument/2006/relationships/image" Target="../media/image00.png"/><Relationship Id="rId9" Type="http://schemas.openxmlformats.org/officeDocument/2006/relationships/image" Target="../media/image10.png"/><Relationship Id="rId15" Type="http://schemas.openxmlformats.org/officeDocument/2006/relationships/image" Target="../media/image11.png"/><Relationship Id="rId14" Type="http://schemas.openxmlformats.org/officeDocument/2006/relationships/image" Target="../media/image12.png"/><Relationship Id="rId17" Type="http://schemas.openxmlformats.org/officeDocument/2006/relationships/image" Target="../media/image16.png"/><Relationship Id="rId16" Type="http://schemas.openxmlformats.org/officeDocument/2006/relationships/image" Target="../media/image18.png"/><Relationship Id="rId5" Type="http://schemas.openxmlformats.org/officeDocument/2006/relationships/image" Target="../media/image07.png"/><Relationship Id="rId19" Type="http://schemas.openxmlformats.org/officeDocument/2006/relationships/image" Target="../media/image20.png"/><Relationship Id="rId6" Type="http://schemas.openxmlformats.org/officeDocument/2006/relationships/image" Target="../media/image06.png"/><Relationship Id="rId18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08.png"/><Relationship Id="rId10" Type="http://schemas.openxmlformats.org/officeDocument/2006/relationships/image" Target="../media/image21.png"/><Relationship Id="rId13" Type="http://schemas.openxmlformats.org/officeDocument/2006/relationships/image" Target="../media/image09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4.png"/><Relationship Id="rId4" Type="http://schemas.openxmlformats.org/officeDocument/2006/relationships/image" Target="../media/image00.png"/><Relationship Id="rId9" Type="http://schemas.openxmlformats.org/officeDocument/2006/relationships/image" Target="../media/image10.png"/><Relationship Id="rId15" Type="http://schemas.openxmlformats.org/officeDocument/2006/relationships/image" Target="../media/image11.png"/><Relationship Id="rId14" Type="http://schemas.openxmlformats.org/officeDocument/2006/relationships/image" Target="../media/image12.png"/><Relationship Id="rId17" Type="http://schemas.openxmlformats.org/officeDocument/2006/relationships/image" Target="../media/image16.png"/><Relationship Id="rId16" Type="http://schemas.openxmlformats.org/officeDocument/2006/relationships/image" Target="../media/image18.png"/><Relationship Id="rId5" Type="http://schemas.openxmlformats.org/officeDocument/2006/relationships/image" Target="../media/image07.png"/><Relationship Id="rId6" Type="http://schemas.openxmlformats.org/officeDocument/2006/relationships/image" Target="../media/image06.png"/><Relationship Id="rId18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08.png"/><Relationship Id="rId10" Type="http://schemas.openxmlformats.org/officeDocument/2006/relationships/image" Target="../media/image21.png"/><Relationship Id="rId13" Type="http://schemas.openxmlformats.org/officeDocument/2006/relationships/image" Target="../media/image09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4.png"/><Relationship Id="rId4" Type="http://schemas.openxmlformats.org/officeDocument/2006/relationships/image" Target="../media/image00.png"/><Relationship Id="rId9" Type="http://schemas.openxmlformats.org/officeDocument/2006/relationships/image" Target="../media/image10.png"/><Relationship Id="rId15" Type="http://schemas.openxmlformats.org/officeDocument/2006/relationships/image" Target="../media/image11.png"/><Relationship Id="rId14" Type="http://schemas.openxmlformats.org/officeDocument/2006/relationships/image" Target="../media/image12.png"/><Relationship Id="rId17" Type="http://schemas.openxmlformats.org/officeDocument/2006/relationships/image" Target="../media/image16.png"/><Relationship Id="rId16" Type="http://schemas.openxmlformats.org/officeDocument/2006/relationships/image" Target="../media/image18.png"/><Relationship Id="rId5" Type="http://schemas.openxmlformats.org/officeDocument/2006/relationships/image" Target="../media/image07.png"/><Relationship Id="rId19" Type="http://schemas.openxmlformats.org/officeDocument/2006/relationships/image" Target="../media/image20.png"/><Relationship Id="rId6" Type="http://schemas.openxmlformats.org/officeDocument/2006/relationships/image" Target="../media/image06.png"/><Relationship Id="rId18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08.png"/><Relationship Id="rId10" Type="http://schemas.openxmlformats.org/officeDocument/2006/relationships/image" Target="../media/image21.png"/><Relationship Id="rId13" Type="http://schemas.openxmlformats.org/officeDocument/2006/relationships/image" Target="../media/image09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4.png"/><Relationship Id="rId4" Type="http://schemas.openxmlformats.org/officeDocument/2006/relationships/image" Target="../media/image00.png"/><Relationship Id="rId9" Type="http://schemas.openxmlformats.org/officeDocument/2006/relationships/image" Target="../media/image10.png"/><Relationship Id="rId15" Type="http://schemas.openxmlformats.org/officeDocument/2006/relationships/image" Target="../media/image11.png"/><Relationship Id="rId14" Type="http://schemas.openxmlformats.org/officeDocument/2006/relationships/image" Target="../media/image12.png"/><Relationship Id="rId17" Type="http://schemas.openxmlformats.org/officeDocument/2006/relationships/image" Target="../media/image16.png"/><Relationship Id="rId16" Type="http://schemas.openxmlformats.org/officeDocument/2006/relationships/image" Target="../media/image18.png"/><Relationship Id="rId5" Type="http://schemas.openxmlformats.org/officeDocument/2006/relationships/image" Target="../media/image07.png"/><Relationship Id="rId6" Type="http://schemas.openxmlformats.org/officeDocument/2006/relationships/image" Target="../media/image06.png"/><Relationship Id="rId18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08.png"/><Relationship Id="rId10" Type="http://schemas.openxmlformats.org/officeDocument/2006/relationships/image" Target="../media/image21.png"/><Relationship Id="rId13" Type="http://schemas.openxmlformats.org/officeDocument/2006/relationships/image" Target="../media/image09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4.png"/><Relationship Id="rId4" Type="http://schemas.openxmlformats.org/officeDocument/2006/relationships/image" Target="../media/image00.png"/><Relationship Id="rId9" Type="http://schemas.openxmlformats.org/officeDocument/2006/relationships/image" Target="../media/image10.png"/><Relationship Id="rId15" Type="http://schemas.openxmlformats.org/officeDocument/2006/relationships/image" Target="../media/image11.png"/><Relationship Id="rId14" Type="http://schemas.openxmlformats.org/officeDocument/2006/relationships/image" Target="../media/image12.png"/><Relationship Id="rId17" Type="http://schemas.openxmlformats.org/officeDocument/2006/relationships/image" Target="../media/image16.png"/><Relationship Id="rId16" Type="http://schemas.openxmlformats.org/officeDocument/2006/relationships/image" Target="../media/image18.png"/><Relationship Id="rId5" Type="http://schemas.openxmlformats.org/officeDocument/2006/relationships/image" Target="../media/image07.png"/><Relationship Id="rId6" Type="http://schemas.openxmlformats.org/officeDocument/2006/relationships/image" Target="../media/image06.png"/><Relationship Id="rId18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00.png"/><Relationship Id="rId5" Type="http://schemas.openxmlformats.org/officeDocument/2006/relationships/image" Target="../media/image08.png"/><Relationship Id="rId6" Type="http://schemas.openxmlformats.org/officeDocument/2006/relationships/image" Target="../media/image17.png"/><Relationship Id="rId7" Type="http://schemas.openxmlformats.org/officeDocument/2006/relationships/image" Target="../media/image06.png"/><Relationship Id="rId8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00.png"/><Relationship Id="rId5" Type="http://schemas.openxmlformats.org/officeDocument/2006/relationships/image" Target="../media/image08.png"/><Relationship Id="rId6" Type="http://schemas.openxmlformats.org/officeDocument/2006/relationships/image" Target="../media/image17.png"/><Relationship Id="rId7" Type="http://schemas.openxmlformats.org/officeDocument/2006/relationships/image" Target="../media/image06.png"/><Relationship Id="rId8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00.png"/><Relationship Id="rId5" Type="http://schemas.openxmlformats.org/officeDocument/2006/relationships/image" Target="../media/image08.png"/><Relationship Id="rId6" Type="http://schemas.openxmlformats.org/officeDocument/2006/relationships/image" Target="../media/image17.png"/><Relationship Id="rId7" Type="http://schemas.openxmlformats.org/officeDocument/2006/relationships/image" Target="../media/image06.png"/><Relationship Id="rId8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00.png"/><Relationship Id="rId5" Type="http://schemas.openxmlformats.org/officeDocument/2006/relationships/image" Target="../media/image08.png"/><Relationship Id="rId6" Type="http://schemas.openxmlformats.org/officeDocument/2006/relationships/image" Target="../media/image17.png"/><Relationship Id="rId7" Type="http://schemas.openxmlformats.org/officeDocument/2006/relationships/image" Target="../media/image06.png"/><Relationship Id="rId8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S2_국보 건물_V1.8</a:t>
            </a:r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2016.03.04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/>
        </p:nvSpPr>
        <p:spPr>
          <a:xfrm>
            <a:off x="150927" y="125158"/>
            <a:ext cx="24769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건물 – 잠금 상태</a:t>
            </a:r>
          </a:p>
        </p:txBody>
      </p:sp>
      <p:cxnSp>
        <p:nvCxnSpPr>
          <p:cNvPr id="156" name="Shape 156"/>
          <p:cNvCxnSpPr/>
          <p:nvPr/>
        </p:nvCxnSpPr>
        <p:spPr>
          <a:xfrm>
            <a:off x="150927" y="494491"/>
            <a:ext cx="2651539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27" y="586408"/>
            <a:ext cx="3438939" cy="608952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/>
          <p:nvPr/>
        </p:nvSpPr>
        <p:spPr>
          <a:xfrm>
            <a:off x="1925156" y="2446868"/>
            <a:ext cx="618064" cy="61806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3843867" y="533400"/>
            <a:ext cx="56733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레벨의 영향을 받아, 숨김 상태에서 잠금 상태로 변경된 모습입니다.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 액션을 통해 해당 건물이 오픈되는 레벨에 대한 알림 팝업을 호출합니다.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150927" y="125158"/>
            <a:ext cx="24769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건물 – 알림 팝업</a:t>
            </a:r>
          </a:p>
        </p:txBody>
      </p:sp>
      <p:cxnSp>
        <p:nvCxnSpPr>
          <p:cNvPr id="165" name="Shape 165"/>
          <p:cNvCxnSpPr/>
          <p:nvPr/>
        </p:nvCxnSpPr>
        <p:spPr>
          <a:xfrm>
            <a:off x="150927" y="494491"/>
            <a:ext cx="2651539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27" y="586408"/>
            <a:ext cx="3438939" cy="6089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3843867" y="533400"/>
            <a:ext cx="56733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레벨의 영향을 받아, 숨김 상태에서 잠금 상태로 변경된 모습입니다.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 액션을 통해 해당 건물이 오픈되는 레벨에 대한 알림 팝업을 호출합니다.</a:t>
            </a:r>
          </a:p>
        </p:txBody>
      </p:sp>
      <p:sp>
        <p:nvSpPr>
          <p:cNvPr id="168" name="Shape 168"/>
          <p:cNvSpPr/>
          <p:nvPr/>
        </p:nvSpPr>
        <p:spPr>
          <a:xfrm>
            <a:off x="150927" y="2598906"/>
            <a:ext cx="3438939" cy="929154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512424" y="2843333"/>
            <a:ext cx="2754279" cy="293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건물은 국가를 선택한 후에 오픈됩니다!</a:t>
            </a:r>
          </a:p>
        </p:txBody>
      </p:sp>
      <p:cxnSp>
        <p:nvCxnSpPr>
          <p:cNvPr id="170" name="Shape 170"/>
          <p:cNvCxnSpPr/>
          <p:nvPr/>
        </p:nvCxnSpPr>
        <p:spPr>
          <a:xfrm>
            <a:off x="150927" y="2598906"/>
            <a:ext cx="3438939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71" name="Shape 171"/>
          <p:cNvCxnSpPr/>
          <p:nvPr/>
        </p:nvCxnSpPr>
        <p:spPr>
          <a:xfrm>
            <a:off x="143306" y="3513305"/>
            <a:ext cx="3438939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>
            <a:off x="150927" y="125158"/>
            <a:ext cx="32512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건물 – 활성화 대기 상태</a:t>
            </a:r>
          </a:p>
        </p:txBody>
      </p:sp>
      <p:cxnSp>
        <p:nvCxnSpPr>
          <p:cNvPr id="177" name="Shape 177"/>
          <p:cNvCxnSpPr/>
          <p:nvPr/>
        </p:nvCxnSpPr>
        <p:spPr>
          <a:xfrm>
            <a:off x="150927" y="494491"/>
            <a:ext cx="3331413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27" y="586408"/>
            <a:ext cx="3438939" cy="608952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/>
          <p:nvPr/>
        </p:nvSpPr>
        <p:spPr>
          <a:xfrm>
            <a:off x="1925156" y="2446868"/>
            <a:ext cx="618064" cy="61806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3843867" y="533400"/>
            <a:ext cx="7475122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레벨의 영향을 받아, 잠금 상태에서 활성화 대기 상태로 변경된 모습입니다.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상태의 국보 건물은 유저 액션을 통해 활성화 애니메이션이 호출되고 애니메이션이 종료되면 국보가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 상태가 됩니다.</a:t>
            </a:r>
          </a:p>
        </p:txBody>
      </p:sp>
      <p:grpSp>
        <p:nvGrpSpPr>
          <p:cNvPr id="181" name="Shape 181"/>
          <p:cNvGrpSpPr/>
          <p:nvPr/>
        </p:nvGrpSpPr>
        <p:grpSpPr>
          <a:xfrm>
            <a:off x="2072839" y="2599315"/>
            <a:ext cx="317936" cy="317936"/>
            <a:chOff x="7382932" y="2751665"/>
            <a:chExt cx="1354667" cy="1354667"/>
          </a:xfrm>
        </p:grpSpPr>
        <p:pic>
          <p:nvPicPr>
            <p:cNvPr id="182" name="Shape 1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82932" y="2751665"/>
              <a:ext cx="1354667" cy="1354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Shape 1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15821" y="2921063"/>
              <a:ext cx="888888" cy="10158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27" y="586406"/>
            <a:ext cx="3426524" cy="608953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150927" y="125158"/>
            <a:ext cx="27895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건물 – 활성화 상태</a:t>
            </a:r>
          </a:p>
        </p:txBody>
      </p:sp>
      <p:cxnSp>
        <p:nvCxnSpPr>
          <p:cNvPr id="190" name="Shape 190"/>
          <p:cNvCxnSpPr/>
          <p:nvPr/>
        </p:nvCxnSpPr>
        <p:spPr>
          <a:xfrm>
            <a:off x="150927" y="494491"/>
            <a:ext cx="3331413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91" name="Shape 191"/>
          <p:cNvSpPr txBox="1"/>
          <p:nvPr/>
        </p:nvSpPr>
        <p:spPr>
          <a:xfrm>
            <a:off x="3848996" y="533400"/>
            <a:ext cx="46201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 대기 상태에서 활성화 상태로 변경된 국보 건물입니다.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 액션을 통해 국보 화면으로 이동할 수 있습니다.</a:t>
            </a:r>
          </a:p>
        </p:txBody>
      </p:sp>
      <p:sp>
        <p:nvSpPr>
          <p:cNvPr id="192" name="Shape 192"/>
          <p:cNvSpPr/>
          <p:nvPr/>
        </p:nvSpPr>
        <p:spPr>
          <a:xfrm>
            <a:off x="1535688" y="2353735"/>
            <a:ext cx="1057790" cy="78739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/>
        </p:nvSpPr>
        <p:spPr>
          <a:xfrm>
            <a:off x="150927" y="125158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화면</a:t>
            </a:r>
          </a:p>
        </p:txBody>
      </p:sp>
      <p:cxnSp>
        <p:nvCxnSpPr>
          <p:cNvPr id="198" name="Shape 198"/>
          <p:cNvCxnSpPr/>
          <p:nvPr/>
        </p:nvCxnSpPr>
        <p:spPr>
          <a:xfrm>
            <a:off x="150927" y="494491"/>
            <a:ext cx="3331413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99" name="Shape 199"/>
          <p:cNvGrpSpPr/>
          <p:nvPr/>
        </p:nvGrpSpPr>
        <p:grpSpPr>
          <a:xfrm>
            <a:off x="150926" y="586405"/>
            <a:ext cx="3438940" cy="6089533"/>
            <a:chOff x="150926" y="586405"/>
            <a:chExt cx="3438940" cy="6089533"/>
          </a:xfrm>
        </p:grpSpPr>
        <p:pic>
          <p:nvPicPr>
            <p:cNvPr id="200" name="Shape 2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0927" y="586406"/>
              <a:ext cx="3426524" cy="6089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Shape 201"/>
            <p:cNvSpPr/>
            <p:nvPr/>
          </p:nvSpPr>
          <p:spPr>
            <a:xfrm>
              <a:off x="150927" y="586406"/>
              <a:ext cx="3438939" cy="6089532"/>
            </a:xfrm>
            <a:prstGeom prst="rect">
              <a:avLst/>
            </a:prstGeom>
            <a:solidFill>
              <a:schemeClr val="dk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2" name="Shape 202"/>
            <p:cNvGrpSpPr/>
            <p:nvPr/>
          </p:nvGrpSpPr>
          <p:grpSpPr>
            <a:xfrm>
              <a:off x="150926" y="6485466"/>
              <a:ext cx="3438939" cy="190470"/>
              <a:chOff x="4009193" y="3326410"/>
              <a:chExt cx="7263492" cy="304761"/>
            </a:xfrm>
          </p:grpSpPr>
          <p:pic>
            <p:nvPicPr>
              <p:cNvPr id="203" name="Shape 20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4009193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4" name="Shape 20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640939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5" name="Shape 205"/>
            <p:cNvGrpSpPr/>
            <p:nvPr/>
          </p:nvGrpSpPr>
          <p:grpSpPr>
            <a:xfrm>
              <a:off x="150928" y="586405"/>
              <a:ext cx="3432732" cy="404194"/>
              <a:chOff x="5142027" y="2689525"/>
              <a:chExt cx="6877879" cy="404194"/>
            </a:xfrm>
          </p:grpSpPr>
          <p:pic>
            <p:nvPicPr>
              <p:cNvPr id="206" name="Shape 20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58096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Shape 20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>
                <a:off x="514202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8" name="Shape 208"/>
            <p:cNvSpPr/>
            <p:nvPr/>
          </p:nvSpPr>
          <p:spPr>
            <a:xfrm>
              <a:off x="225057" y="690516"/>
              <a:ext cx="2181592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2505278" y="690516"/>
              <a:ext cx="1028495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Shape 210"/>
            <p:cNvSpPr txBox="1"/>
            <p:nvPr/>
          </p:nvSpPr>
          <p:spPr>
            <a:xfrm>
              <a:off x="45496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211" name="Shape 2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49956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Shape 2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835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Shape 2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753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Shape 2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81858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Shape 21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6272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Shape 216"/>
            <p:cNvSpPr txBox="1"/>
            <p:nvPr/>
          </p:nvSpPr>
          <p:spPr>
            <a:xfrm>
              <a:off x="950912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217" name="Shape 217"/>
            <p:cNvSpPr txBox="1"/>
            <p:nvPr/>
          </p:nvSpPr>
          <p:spPr>
            <a:xfrm>
              <a:off x="150449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218" name="Shape 218"/>
            <p:cNvSpPr txBox="1"/>
            <p:nvPr/>
          </p:nvSpPr>
          <p:spPr>
            <a:xfrm>
              <a:off x="2010753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219" name="Shape 219"/>
            <p:cNvSpPr txBox="1"/>
            <p:nvPr/>
          </p:nvSpPr>
          <p:spPr>
            <a:xfrm>
              <a:off x="3095631" y="660314"/>
              <a:ext cx="444352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5.0M</a:t>
              </a:r>
            </a:p>
          </p:txBody>
        </p:sp>
      </p:grpSp>
      <p:pic>
        <p:nvPicPr>
          <p:cNvPr id="220" name="Shape 2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0927" y="1000096"/>
            <a:ext cx="3438939" cy="245694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/>
          <p:nvPr/>
        </p:nvSpPr>
        <p:spPr>
          <a:xfrm>
            <a:off x="368943" y="3486826"/>
            <a:ext cx="3002906" cy="254403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799472" y="3444880"/>
            <a:ext cx="2141847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효과</a:t>
            </a:r>
          </a:p>
        </p:txBody>
      </p:sp>
      <p:sp>
        <p:nvSpPr>
          <p:cNvPr id="224" name="Shape 224"/>
          <p:cNvSpPr/>
          <p:nvPr/>
        </p:nvSpPr>
        <p:spPr>
          <a:xfrm>
            <a:off x="248354" y="3786967"/>
            <a:ext cx="3233984" cy="2166501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300184" y="385302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00184" y="454683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00184" y="5240642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391125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4605226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6436" y="529903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0200" y="3955444"/>
            <a:ext cx="461770" cy="46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54032" y="4636958"/>
            <a:ext cx="484090" cy="48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4573" y="5327094"/>
            <a:ext cx="495855" cy="49585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819875" y="4025255"/>
            <a:ext cx="84583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개인 효과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1422098" y="4022930"/>
            <a:ext cx="147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공격력 +2%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807708" y="4613687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1668689" y="46134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방어력 +0.2% </a:t>
            </a: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807708" y="5341032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2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1649907" y="53410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 +0.2%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805014" y="4867180"/>
            <a:ext cx="89370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1668688" y="4867180"/>
            <a:ext cx="1781327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수성 시, 방어력 +2.2%      (11명) 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800512" y="5550582"/>
            <a:ext cx="89820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1649907" y="5556932"/>
            <a:ext cx="1832431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부상병 수용량 +2.2%        (11명)</a:t>
            </a:r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103250" y="3481805"/>
            <a:ext cx="276219" cy="2762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3836582" y="2156411"/>
            <a:ext cx="44518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국보가 가진 개인 효과, 연맹 효과 2개에 대해서 표시합니다.</a:t>
            </a:r>
          </a:p>
        </p:txBody>
      </p:sp>
      <p:sp>
        <p:nvSpPr>
          <p:cNvPr id="246" name="Shape 246"/>
          <p:cNvSpPr/>
          <p:nvPr/>
        </p:nvSpPr>
        <p:spPr>
          <a:xfrm>
            <a:off x="300183" y="3860796"/>
            <a:ext cx="3128011" cy="205083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Shape 247"/>
          <p:cNvCxnSpPr>
            <a:stCxn id="245" idx="1"/>
            <a:endCxn id="225" idx="0"/>
          </p:cNvCxnSpPr>
          <p:nvPr/>
        </p:nvCxnSpPr>
        <p:spPr>
          <a:xfrm flipH="1">
            <a:off x="1864082" y="2341077"/>
            <a:ext cx="1972500" cy="151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48" name="Shape 248"/>
          <p:cNvSpPr/>
          <p:nvPr/>
        </p:nvSpPr>
        <p:spPr>
          <a:xfrm>
            <a:off x="4081782" y="2704550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Shape 24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3808" y="2762943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35630" y="2794675"/>
            <a:ext cx="484090" cy="48409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/>
        </p:nvSpPr>
        <p:spPr>
          <a:xfrm>
            <a:off x="4589307" y="2771403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5450287" y="2771198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방어력 +0.2% </a:t>
            </a: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4586612" y="3024898"/>
            <a:ext cx="89370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5450287" y="3024898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수성 시, 방어력 +2.2% (11명) 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7685290" y="2624022"/>
            <a:ext cx="29177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연맹 효과의 수치를 표시합니다.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7685290" y="3167532"/>
            <a:ext cx="34547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적용 중인 수치와 인원 수를 표시합니다.</a:t>
            </a:r>
          </a:p>
        </p:txBody>
      </p:sp>
      <p:cxnSp>
        <p:nvCxnSpPr>
          <p:cNvPr id="257" name="Shape 257"/>
          <p:cNvCxnSpPr>
            <a:stCxn id="255" idx="1"/>
            <a:endCxn id="252" idx="3"/>
          </p:cNvCxnSpPr>
          <p:nvPr/>
        </p:nvCxnSpPr>
        <p:spPr>
          <a:xfrm flipH="1">
            <a:off x="7009690" y="2808688"/>
            <a:ext cx="675600" cy="7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58" name="Shape 258"/>
          <p:cNvCxnSpPr>
            <a:stCxn id="256" idx="1"/>
            <a:endCxn id="254" idx="3"/>
          </p:cNvCxnSpPr>
          <p:nvPr/>
        </p:nvCxnSpPr>
        <p:spPr>
          <a:xfrm rot="10800000">
            <a:off x="7009690" y="3132598"/>
            <a:ext cx="675600" cy="21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59" name="Shape 259"/>
          <p:cNvSpPr txBox="1"/>
          <p:nvPr/>
        </p:nvSpPr>
        <p:spPr>
          <a:xfrm>
            <a:off x="4650062" y="3491464"/>
            <a:ext cx="25555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효과 아이콘을 표시합니다.</a:t>
            </a:r>
          </a:p>
        </p:txBody>
      </p:sp>
      <p:cxnSp>
        <p:nvCxnSpPr>
          <p:cNvPr id="260" name="Shape 260"/>
          <p:cNvCxnSpPr>
            <a:stCxn id="259" idx="1"/>
            <a:endCxn id="249" idx="2"/>
          </p:cNvCxnSpPr>
          <p:nvPr/>
        </p:nvCxnSpPr>
        <p:spPr>
          <a:xfrm rot="10800000">
            <a:off x="4381862" y="3311930"/>
            <a:ext cx="268200" cy="364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61" name="Shape 261"/>
          <p:cNvSpPr txBox="1"/>
          <p:nvPr/>
        </p:nvSpPr>
        <p:spPr>
          <a:xfrm>
            <a:off x="4177058" y="4908044"/>
            <a:ext cx="54777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버튼입니다. 아이템을 소지하고 있는 경우, 아이템을 표시합니다.</a:t>
            </a:r>
          </a:p>
        </p:txBody>
      </p:sp>
      <p:cxnSp>
        <p:nvCxnSpPr>
          <p:cNvPr id="262" name="Shape 262"/>
          <p:cNvCxnSpPr>
            <a:stCxn id="261" idx="1"/>
          </p:cNvCxnSpPr>
          <p:nvPr/>
        </p:nvCxnSpPr>
        <p:spPr>
          <a:xfrm flipH="1">
            <a:off x="3496058" y="5092710"/>
            <a:ext cx="681000" cy="1190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263" name="Shape 26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415198" y="5334964"/>
            <a:ext cx="1193650" cy="49610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4651560" y="5344951"/>
            <a:ext cx="771364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5003460" y="5549212"/>
            <a:ext cx="251991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pic>
        <p:nvPicPr>
          <p:cNvPr id="266" name="Shape 26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812392" y="5627910"/>
            <a:ext cx="223158" cy="189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40676" y="6034337"/>
            <a:ext cx="1102351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1292487" y="6124221"/>
            <a:ext cx="116824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국보 효과</a:t>
            </a:r>
          </a:p>
        </p:txBody>
      </p:sp>
      <p:pic>
        <p:nvPicPr>
          <p:cNvPr id="269" name="Shape 26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61609" y="6035742"/>
            <a:ext cx="934345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/>
        </p:nvSpPr>
        <p:spPr>
          <a:xfrm>
            <a:off x="2730859" y="6070332"/>
            <a:ext cx="63190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2827686" y="6212703"/>
            <a:ext cx="44916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272" name="Shape 2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9866" y="6256908"/>
            <a:ext cx="188200" cy="1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3848996" y="6425887"/>
            <a:ext cx="43332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효과에 대한 상세 정보를 확인할 수 있는 버튼입니다.</a:t>
            </a:r>
          </a:p>
        </p:txBody>
      </p:sp>
      <p:cxnSp>
        <p:nvCxnSpPr>
          <p:cNvPr id="274" name="Shape 274"/>
          <p:cNvCxnSpPr>
            <a:stCxn id="273" idx="1"/>
            <a:endCxn id="267" idx="2"/>
          </p:cNvCxnSpPr>
          <p:nvPr/>
        </p:nvCxnSpPr>
        <p:spPr>
          <a:xfrm rot="10800000">
            <a:off x="1891796" y="6529553"/>
            <a:ext cx="1957200" cy="81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75" name="Shape 275"/>
          <p:cNvSpPr txBox="1"/>
          <p:nvPr/>
        </p:nvSpPr>
        <p:spPr>
          <a:xfrm>
            <a:off x="3836582" y="4095748"/>
            <a:ext cx="20393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도움말 표시 버튼입니다.</a:t>
            </a:r>
          </a:p>
        </p:txBody>
      </p:sp>
      <p:cxnSp>
        <p:nvCxnSpPr>
          <p:cNvPr id="276" name="Shape 276"/>
          <p:cNvCxnSpPr>
            <a:stCxn id="275" idx="1"/>
            <a:endCxn id="244" idx="3"/>
          </p:cNvCxnSpPr>
          <p:nvPr/>
        </p:nvCxnSpPr>
        <p:spPr>
          <a:xfrm rot="10800000">
            <a:off x="3379382" y="3619814"/>
            <a:ext cx="457200" cy="66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/>
        </p:nvSpPr>
        <p:spPr>
          <a:xfrm>
            <a:off x="150927" y="125158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화면</a:t>
            </a:r>
          </a:p>
        </p:txBody>
      </p:sp>
      <p:cxnSp>
        <p:nvCxnSpPr>
          <p:cNvPr id="282" name="Shape 282"/>
          <p:cNvCxnSpPr/>
          <p:nvPr/>
        </p:nvCxnSpPr>
        <p:spPr>
          <a:xfrm>
            <a:off x="150927" y="494491"/>
            <a:ext cx="3331413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83" name="Shape 283"/>
          <p:cNvGrpSpPr/>
          <p:nvPr/>
        </p:nvGrpSpPr>
        <p:grpSpPr>
          <a:xfrm>
            <a:off x="150926" y="586405"/>
            <a:ext cx="3438940" cy="6089533"/>
            <a:chOff x="150926" y="586405"/>
            <a:chExt cx="3438940" cy="6089533"/>
          </a:xfrm>
        </p:grpSpPr>
        <p:pic>
          <p:nvPicPr>
            <p:cNvPr id="284" name="Shape 2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0927" y="586406"/>
              <a:ext cx="3426524" cy="6089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Shape 285"/>
            <p:cNvSpPr/>
            <p:nvPr/>
          </p:nvSpPr>
          <p:spPr>
            <a:xfrm>
              <a:off x="150927" y="586406"/>
              <a:ext cx="3438939" cy="6089532"/>
            </a:xfrm>
            <a:prstGeom prst="rect">
              <a:avLst/>
            </a:prstGeom>
            <a:solidFill>
              <a:schemeClr val="dk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6" name="Shape 286"/>
            <p:cNvGrpSpPr/>
            <p:nvPr/>
          </p:nvGrpSpPr>
          <p:grpSpPr>
            <a:xfrm>
              <a:off x="150926" y="6485466"/>
              <a:ext cx="3438939" cy="190470"/>
              <a:chOff x="4009193" y="3326410"/>
              <a:chExt cx="7263492" cy="304761"/>
            </a:xfrm>
          </p:grpSpPr>
          <p:pic>
            <p:nvPicPr>
              <p:cNvPr id="287" name="Shape 28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4009193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Shape 28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640939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9" name="Shape 289"/>
            <p:cNvGrpSpPr/>
            <p:nvPr/>
          </p:nvGrpSpPr>
          <p:grpSpPr>
            <a:xfrm>
              <a:off x="150928" y="586405"/>
              <a:ext cx="3432732" cy="404194"/>
              <a:chOff x="5142027" y="2689525"/>
              <a:chExt cx="6877879" cy="404194"/>
            </a:xfrm>
          </p:grpSpPr>
          <p:pic>
            <p:nvPicPr>
              <p:cNvPr id="290" name="Shape 29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58096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1" name="Shape 29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>
                <a:off x="514202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2" name="Shape 292"/>
            <p:cNvSpPr/>
            <p:nvPr/>
          </p:nvSpPr>
          <p:spPr>
            <a:xfrm>
              <a:off x="225057" y="690516"/>
              <a:ext cx="2181592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2505278" y="690516"/>
              <a:ext cx="1028495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Shape 294"/>
            <p:cNvSpPr txBox="1"/>
            <p:nvPr/>
          </p:nvSpPr>
          <p:spPr>
            <a:xfrm>
              <a:off x="45496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295" name="Shape 29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49956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Shape 2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835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Shape 29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753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Shape 2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81858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Shape 29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6272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Shape 300"/>
            <p:cNvSpPr txBox="1"/>
            <p:nvPr/>
          </p:nvSpPr>
          <p:spPr>
            <a:xfrm>
              <a:off x="950912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301" name="Shape 301"/>
            <p:cNvSpPr txBox="1"/>
            <p:nvPr/>
          </p:nvSpPr>
          <p:spPr>
            <a:xfrm>
              <a:off x="150449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302" name="Shape 302"/>
            <p:cNvSpPr txBox="1"/>
            <p:nvPr/>
          </p:nvSpPr>
          <p:spPr>
            <a:xfrm>
              <a:off x="2010753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303" name="Shape 303"/>
            <p:cNvSpPr txBox="1"/>
            <p:nvPr/>
          </p:nvSpPr>
          <p:spPr>
            <a:xfrm>
              <a:off x="3095631" y="660314"/>
              <a:ext cx="444352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5.0M</a:t>
              </a:r>
            </a:p>
          </p:txBody>
        </p:sp>
      </p:grpSp>
      <p:pic>
        <p:nvPicPr>
          <p:cNvPr id="304" name="Shape 30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0927" y="1000096"/>
            <a:ext cx="3438939" cy="245694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/>
          <p:nvPr/>
        </p:nvSpPr>
        <p:spPr>
          <a:xfrm>
            <a:off x="368943" y="3486826"/>
            <a:ext cx="3002906" cy="254403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799472" y="3444880"/>
            <a:ext cx="2141847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효과</a:t>
            </a:r>
          </a:p>
        </p:txBody>
      </p:sp>
      <p:sp>
        <p:nvSpPr>
          <p:cNvPr id="308" name="Shape 308"/>
          <p:cNvSpPr/>
          <p:nvPr/>
        </p:nvSpPr>
        <p:spPr>
          <a:xfrm>
            <a:off x="248354" y="3786967"/>
            <a:ext cx="3233984" cy="2166501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300184" y="385302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300184" y="454683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300184" y="5240642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391125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4605226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6436" y="529903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0200" y="3955444"/>
            <a:ext cx="461770" cy="46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54032" y="4636958"/>
            <a:ext cx="484090" cy="48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4573" y="5327094"/>
            <a:ext cx="495855" cy="49585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819875" y="4025255"/>
            <a:ext cx="84583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개인 효과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1422098" y="4022930"/>
            <a:ext cx="147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공격력 +2%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807708" y="4613687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668689" y="46134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방어력 +0.2% </a:t>
            </a: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807708" y="5341032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2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1649907" y="53410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 +0.2%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848747" y="4884125"/>
            <a:ext cx="2436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연맹에 가입하여 효과를 적용 받으세요!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823054" y="5556944"/>
            <a:ext cx="250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연맹에 가입하여 효과를 적용 받으세요!</a:t>
            </a:r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103250" y="3481805"/>
            <a:ext cx="276219" cy="27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40676" y="6034337"/>
            <a:ext cx="1102351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1292487" y="6124221"/>
            <a:ext cx="116824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국보 효과</a:t>
            </a: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61609" y="6035742"/>
            <a:ext cx="934345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2730859" y="6070332"/>
            <a:ext cx="63190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2827686" y="6212703"/>
            <a:ext cx="44916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9866" y="6256908"/>
            <a:ext cx="188200" cy="1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4505326" y="5079423"/>
            <a:ext cx="29722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미가입 상태인 경우, 스트링 표시</a:t>
            </a:r>
          </a:p>
        </p:txBody>
      </p:sp>
      <p:cxnSp>
        <p:nvCxnSpPr>
          <p:cNvPr id="334" name="Shape 334"/>
          <p:cNvCxnSpPr>
            <a:stCxn id="324" idx="3"/>
            <a:endCxn id="333" idx="1"/>
          </p:cNvCxnSpPr>
          <p:nvPr/>
        </p:nvCxnSpPr>
        <p:spPr>
          <a:xfrm>
            <a:off x="3285647" y="4984175"/>
            <a:ext cx="1219800" cy="27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335" name="Shape 335"/>
          <p:cNvCxnSpPr>
            <a:stCxn id="325" idx="3"/>
            <a:endCxn id="333" idx="1"/>
          </p:cNvCxnSpPr>
          <p:nvPr/>
        </p:nvCxnSpPr>
        <p:spPr>
          <a:xfrm flipH="1" rot="10800000">
            <a:off x="3329854" y="5263994"/>
            <a:ext cx="1175400" cy="393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/>
        </p:nvSpPr>
        <p:spPr>
          <a:xfrm>
            <a:off x="150927" y="125158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화면</a:t>
            </a:r>
          </a:p>
        </p:txBody>
      </p:sp>
      <p:cxnSp>
        <p:nvCxnSpPr>
          <p:cNvPr id="341" name="Shape 341"/>
          <p:cNvCxnSpPr/>
          <p:nvPr/>
        </p:nvCxnSpPr>
        <p:spPr>
          <a:xfrm>
            <a:off x="150927" y="494491"/>
            <a:ext cx="3331413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342" name="Shape 342"/>
          <p:cNvGrpSpPr/>
          <p:nvPr/>
        </p:nvGrpSpPr>
        <p:grpSpPr>
          <a:xfrm>
            <a:off x="150926" y="586405"/>
            <a:ext cx="3438940" cy="6089533"/>
            <a:chOff x="150926" y="586405"/>
            <a:chExt cx="3438940" cy="6089533"/>
          </a:xfrm>
        </p:grpSpPr>
        <p:pic>
          <p:nvPicPr>
            <p:cNvPr id="343" name="Shape 3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0927" y="586406"/>
              <a:ext cx="3426524" cy="6089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Shape 344"/>
            <p:cNvSpPr/>
            <p:nvPr/>
          </p:nvSpPr>
          <p:spPr>
            <a:xfrm>
              <a:off x="150927" y="586406"/>
              <a:ext cx="3438939" cy="6089532"/>
            </a:xfrm>
            <a:prstGeom prst="rect">
              <a:avLst/>
            </a:prstGeom>
            <a:solidFill>
              <a:schemeClr val="dk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5" name="Shape 345"/>
            <p:cNvGrpSpPr/>
            <p:nvPr/>
          </p:nvGrpSpPr>
          <p:grpSpPr>
            <a:xfrm>
              <a:off x="150926" y="6485466"/>
              <a:ext cx="3438939" cy="190470"/>
              <a:chOff x="4009193" y="3326410"/>
              <a:chExt cx="7263492" cy="304761"/>
            </a:xfrm>
          </p:grpSpPr>
          <p:pic>
            <p:nvPicPr>
              <p:cNvPr id="346" name="Shape 34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4009193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7" name="Shape 34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640939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8" name="Shape 348"/>
            <p:cNvGrpSpPr/>
            <p:nvPr/>
          </p:nvGrpSpPr>
          <p:grpSpPr>
            <a:xfrm>
              <a:off x="150928" y="586405"/>
              <a:ext cx="3432732" cy="404194"/>
              <a:chOff x="5142027" y="2689525"/>
              <a:chExt cx="6877879" cy="404194"/>
            </a:xfrm>
          </p:grpSpPr>
          <p:pic>
            <p:nvPicPr>
              <p:cNvPr id="349" name="Shape 34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58096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" name="Shape 35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>
                <a:off x="514202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1" name="Shape 351"/>
            <p:cNvSpPr/>
            <p:nvPr/>
          </p:nvSpPr>
          <p:spPr>
            <a:xfrm>
              <a:off x="225057" y="690516"/>
              <a:ext cx="2181592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2505278" y="690516"/>
              <a:ext cx="1028495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Shape 353"/>
            <p:cNvSpPr txBox="1"/>
            <p:nvPr/>
          </p:nvSpPr>
          <p:spPr>
            <a:xfrm>
              <a:off x="45496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354" name="Shape 3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49956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Shape 35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835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Shape 35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753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Shape 35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81858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Shape 35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6272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Shape 359"/>
            <p:cNvSpPr txBox="1"/>
            <p:nvPr/>
          </p:nvSpPr>
          <p:spPr>
            <a:xfrm>
              <a:off x="950912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360" name="Shape 360"/>
            <p:cNvSpPr txBox="1"/>
            <p:nvPr/>
          </p:nvSpPr>
          <p:spPr>
            <a:xfrm>
              <a:off x="150449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361" name="Shape 361"/>
            <p:cNvSpPr txBox="1"/>
            <p:nvPr/>
          </p:nvSpPr>
          <p:spPr>
            <a:xfrm>
              <a:off x="2010753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362" name="Shape 362"/>
            <p:cNvSpPr txBox="1"/>
            <p:nvPr/>
          </p:nvSpPr>
          <p:spPr>
            <a:xfrm>
              <a:off x="3095631" y="660314"/>
              <a:ext cx="444352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5.0M</a:t>
              </a:r>
            </a:p>
          </p:txBody>
        </p:sp>
      </p:grpSp>
      <p:pic>
        <p:nvPicPr>
          <p:cNvPr id="363" name="Shape 36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0927" y="1000096"/>
            <a:ext cx="3438939" cy="2456947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/>
          <p:nvPr/>
        </p:nvSpPr>
        <p:spPr>
          <a:xfrm>
            <a:off x="368943" y="3486826"/>
            <a:ext cx="3002906" cy="254403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Shape 366"/>
          <p:cNvSpPr txBox="1"/>
          <p:nvPr/>
        </p:nvSpPr>
        <p:spPr>
          <a:xfrm>
            <a:off x="799472" y="3444880"/>
            <a:ext cx="2141847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효과</a:t>
            </a:r>
          </a:p>
        </p:txBody>
      </p:sp>
      <p:sp>
        <p:nvSpPr>
          <p:cNvPr id="367" name="Shape 367"/>
          <p:cNvSpPr/>
          <p:nvPr/>
        </p:nvSpPr>
        <p:spPr>
          <a:xfrm>
            <a:off x="248354" y="3786967"/>
            <a:ext cx="3233984" cy="2166501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300184" y="385302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300184" y="454683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300184" y="5240642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Shape 37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391125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4605226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6436" y="529903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0200" y="3955444"/>
            <a:ext cx="461770" cy="46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54032" y="4636958"/>
            <a:ext cx="484090" cy="48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4573" y="5327094"/>
            <a:ext cx="495855" cy="49585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x="819875" y="4025255"/>
            <a:ext cx="84583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개인 효과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1422098" y="4022930"/>
            <a:ext cx="147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공격력 +2%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807708" y="4613687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1668689" y="46134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방어력 +0.2% </a:t>
            </a: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807708" y="5341032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2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1649907" y="53410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 +0.2%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805014" y="4867180"/>
            <a:ext cx="89370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1668689" y="48671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수성 시, 방어력 +2.2% (11명) 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800512" y="5550582"/>
            <a:ext cx="89820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1649907" y="55569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부상병 수용량 +2.2% (11명)</a:t>
            </a:r>
          </a:p>
        </p:txBody>
      </p:sp>
      <p:pic>
        <p:nvPicPr>
          <p:cNvPr id="387" name="Shape 38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103250" y="3481805"/>
            <a:ext cx="276219" cy="27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40676" y="6034337"/>
            <a:ext cx="1102351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1292487" y="6124221"/>
            <a:ext cx="116824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국보 효과</a:t>
            </a:r>
          </a:p>
        </p:txBody>
      </p:sp>
      <p:pic>
        <p:nvPicPr>
          <p:cNvPr id="390" name="Shape 39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61609" y="6035742"/>
            <a:ext cx="934345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 txBox="1"/>
          <p:nvPr/>
        </p:nvSpPr>
        <p:spPr>
          <a:xfrm>
            <a:off x="2730859" y="6070332"/>
            <a:ext cx="63190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2827686" y="6212703"/>
            <a:ext cx="44916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393" name="Shape 3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9866" y="6256908"/>
            <a:ext cx="188200" cy="1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/>
          <p:nvPr/>
        </p:nvSpPr>
        <p:spPr>
          <a:xfrm>
            <a:off x="1295275" y="5893117"/>
            <a:ext cx="1181329" cy="70852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Shape 395"/>
          <p:cNvSpPr txBox="1"/>
          <p:nvPr/>
        </p:nvSpPr>
        <p:spPr>
          <a:xfrm>
            <a:off x="3676080" y="5658305"/>
            <a:ext cx="69157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국보 효과 터치 시, 국보 효과에 대한 상세 정보를 확인할 수 있습니다.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미가입 상태인 경우, 연맹 가입 알림 팝업을 호출합니다.</a:t>
            </a:r>
          </a:p>
        </p:txBody>
      </p:sp>
      <p:pic>
        <p:nvPicPr>
          <p:cNvPr id="396" name="Shape 39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-2945598">
            <a:off x="1955404" y="5811152"/>
            <a:ext cx="840947" cy="499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/>
        </p:nvSpPr>
        <p:spPr>
          <a:xfrm>
            <a:off x="150927" y="125158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화면</a:t>
            </a:r>
          </a:p>
        </p:txBody>
      </p:sp>
      <p:cxnSp>
        <p:nvCxnSpPr>
          <p:cNvPr id="402" name="Shape 402"/>
          <p:cNvCxnSpPr/>
          <p:nvPr/>
        </p:nvCxnSpPr>
        <p:spPr>
          <a:xfrm>
            <a:off x="150927" y="494491"/>
            <a:ext cx="3331413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03" name="Shape 403"/>
          <p:cNvSpPr txBox="1"/>
          <p:nvPr/>
        </p:nvSpPr>
        <p:spPr>
          <a:xfrm>
            <a:off x="3967694" y="690516"/>
            <a:ext cx="69157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가입 알림 팝업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버튼을 누르면 연맹 가입을 진행할 수 있는 연맹 목록 화면으로 이동합니다</a:t>
            </a:r>
          </a:p>
        </p:txBody>
      </p:sp>
      <p:grpSp>
        <p:nvGrpSpPr>
          <p:cNvPr id="404" name="Shape 404"/>
          <p:cNvGrpSpPr/>
          <p:nvPr/>
        </p:nvGrpSpPr>
        <p:grpSpPr>
          <a:xfrm>
            <a:off x="150926" y="586405"/>
            <a:ext cx="3442947" cy="6089533"/>
            <a:chOff x="150926" y="586405"/>
            <a:chExt cx="3442947" cy="6089533"/>
          </a:xfrm>
        </p:grpSpPr>
        <p:grpSp>
          <p:nvGrpSpPr>
            <p:cNvPr id="405" name="Shape 405"/>
            <p:cNvGrpSpPr/>
            <p:nvPr/>
          </p:nvGrpSpPr>
          <p:grpSpPr>
            <a:xfrm>
              <a:off x="150926" y="586405"/>
              <a:ext cx="3438940" cy="6089533"/>
              <a:chOff x="150926" y="586405"/>
              <a:chExt cx="3438940" cy="6089533"/>
            </a:xfrm>
          </p:grpSpPr>
          <p:pic>
            <p:nvPicPr>
              <p:cNvPr id="406" name="Shape 40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50927" y="586406"/>
                <a:ext cx="3426524" cy="60895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7" name="Shape 407"/>
              <p:cNvSpPr/>
              <p:nvPr/>
            </p:nvSpPr>
            <p:spPr>
              <a:xfrm>
                <a:off x="150927" y="586406"/>
                <a:ext cx="3438939" cy="6089532"/>
              </a:xfrm>
              <a:prstGeom prst="rect">
                <a:avLst/>
              </a:prstGeom>
              <a:solidFill>
                <a:schemeClr val="dk1">
                  <a:alpha val="89803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08" name="Shape 408"/>
              <p:cNvGrpSpPr/>
              <p:nvPr/>
            </p:nvGrpSpPr>
            <p:grpSpPr>
              <a:xfrm>
                <a:off x="150926" y="6485466"/>
                <a:ext cx="3438939" cy="190470"/>
                <a:chOff x="4009193" y="3326410"/>
                <a:chExt cx="7263492" cy="304761"/>
              </a:xfrm>
            </p:grpSpPr>
            <p:pic>
              <p:nvPicPr>
                <p:cNvPr id="409" name="Shape 40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 flipH="1">
                  <a:off x="4009193" y="3326410"/>
                  <a:ext cx="3631746" cy="3047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0" name="Shape 41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7640939" y="3326410"/>
                  <a:ext cx="3631746" cy="3047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11" name="Shape 411"/>
              <p:cNvGrpSpPr/>
              <p:nvPr/>
            </p:nvGrpSpPr>
            <p:grpSpPr>
              <a:xfrm>
                <a:off x="150928" y="586405"/>
                <a:ext cx="3432732" cy="404194"/>
                <a:chOff x="5142027" y="2689525"/>
                <a:chExt cx="6877879" cy="404194"/>
              </a:xfrm>
            </p:grpSpPr>
            <p:pic>
              <p:nvPicPr>
                <p:cNvPr id="412" name="Shape 41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8580967" y="2689525"/>
                  <a:ext cx="3438939" cy="4041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3" name="Shape 41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flipH="1">
                  <a:off x="5142027" y="2689525"/>
                  <a:ext cx="3438939" cy="4041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414" name="Shape 414"/>
              <p:cNvSpPr/>
              <p:nvPr/>
            </p:nvSpPr>
            <p:spPr>
              <a:xfrm>
                <a:off x="225057" y="690516"/>
                <a:ext cx="2181592" cy="24610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Shape 415"/>
              <p:cNvSpPr/>
              <p:nvPr/>
            </p:nvSpPr>
            <p:spPr>
              <a:xfrm>
                <a:off x="2505278" y="690516"/>
                <a:ext cx="1028495" cy="24610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Shape 416"/>
              <p:cNvSpPr txBox="1"/>
              <p:nvPr/>
            </p:nvSpPr>
            <p:spPr>
              <a:xfrm>
                <a:off x="454960" y="663756"/>
                <a:ext cx="377026" cy="273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</a:t>
                </a:r>
              </a:p>
            </p:txBody>
          </p:sp>
          <p:pic>
            <p:nvPicPr>
              <p:cNvPr id="417" name="Shape 41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549956" y="713075"/>
                <a:ext cx="206089" cy="2060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" name="Shape 41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48355" y="713075"/>
                <a:ext cx="206089" cy="2060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9" name="Shape 41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805753" y="713075"/>
                <a:ext cx="206089" cy="2060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0" name="Shape 42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281858" y="713075"/>
                <a:ext cx="206089" cy="2060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1" name="Shape 42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62725" y="713075"/>
                <a:ext cx="206089" cy="2060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2" name="Shape 422"/>
              <p:cNvSpPr txBox="1"/>
              <p:nvPr/>
            </p:nvSpPr>
            <p:spPr>
              <a:xfrm>
                <a:off x="950912" y="663756"/>
                <a:ext cx="377026" cy="273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</a:t>
                </a:r>
              </a:p>
            </p:txBody>
          </p:sp>
          <p:sp>
            <p:nvSpPr>
              <p:cNvPr id="423" name="Shape 423"/>
              <p:cNvSpPr txBox="1"/>
              <p:nvPr/>
            </p:nvSpPr>
            <p:spPr>
              <a:xfrm>
                <a:off x="1504490" y="663756"/>
                <a:ext cx="377026" cy="273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</a:t>
                </a:r>
              </a:p>
            </p:txBody>
          </p:sp>
          <p:sp>
            <p:nvSpPr>
              <p:cNvPr id="424" name="Shape 424"/>
              <p:cNvSpPr txBox="1"/>
              <p:nvPr/>
            </p:nvSpPr>
            <p:spPr>
              <a:xfrm>
                <a:off x="2010753" y="663756"/>
                <a:ext cx="377026" cy="273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</a:t>
                </a:r>
              </a:p>
            </p:txBody>
          </p:sp>
          <p:sp>
            <p:nvSpPr>
              <p:cNvPr id="425" name="Shape 425"/>
              <p:cNvSpPr txBox="1"/>
              <p:nvPr/>
            </p:nvSpPr>
            <p:spPr>
              <a:xfrm>
                <a:off x="3095631" y="660314"/>
                <a:ext cx="444352" cy="273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5.0M</a:t>
                </a:r>
              </a:p>
            </p:txBody>
          </p:sp>
        </p:grpSp>
        <p:pic>
          <p:nvPicPr>
            <p:cNvPr id="426" name="Shape 42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83796" y="5979796"/>
              <a:ext cx="578927" cy="578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Shape 42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50927" y="1000096"/>
              <a:ext cx="3438939" cy="24569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Shape 428"/>
            <p:cNvSpPr/>
            <p:nvPr/>
          </p:nvSpPr>
          <p:spPr>
            <a:xfrm>
              <a:off x="368943" y="3486826"/>
              <a:ext cx="3002906" cy="254403"/>
            </a:xfrm>
            <a:prstGeom prst="rect">
              <a:avLst/>
            </a:pr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Shape 429"/>
            <p:cNvSpPr txBox="1"/>
            <p:nvPr/>
          </p:nvSpPr>
          <p:spPr>
            <a:xfrm>
              <a:off x="799472" y="3444880"/>
              <a:ext cx="2141847" cy="334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국보 효과</a:t>
              </a:r>
            </a:p>
          </p:txBody>
        </p:sp>
        <p:sp>
          <p:nvSpPr>
            <p:cNvPr id="430" name="Shape 430"/>
            <p:cNvSpPr/>
            <p:nvPr/>
          </p:nvSpPr>
          <p:spPr>
            <a:xfrm>
              <a:off x="248354" y="3786967"/>
              <a:ext cx="3233984" cy="2166501"/>
            </a:xfrm>
            <a:prstGeom prst="rect">
              <a:avLst/>
            </a:pr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300184" y="3853023"/>
              <a:ext cx="3128010" cy="665635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300184" y="4546833"/>
              <a:ext cx="3128010" cy="665635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300184" y="5240642"/>
              <a:ext cx="3128010" cy="665635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4" name="Shape 43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2210" y="3911255"/>
              <a:ext cx="536254" cy="548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Shape 43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2210" y="4605226"/>
              <a:ext cx="536254" cy="548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Shape 43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6436" y="5299035"/>
              <a:ext cx="536254" cy="548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Shape 43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70200" y="3955444"/>
              <a:ext cx="461770" cy="461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Shape 43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54032" y="4636958"/>
              <a:ext cx="484090" cy="484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Shape 43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54573" y="5327094"/>
              <a:ext cx="495855" cy="495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Shape 440"/>
            <p:cNvSpPr txBox="1"/>
            <p:nvPr/>
          </p:nvSpPr>
          <p:spPr>
            <a:xfrm>
              <a:off x="819875" y="4025255"/>
              <a:ext cx="845838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개인 효과</a:t>
              </a:r>
            </a:p>
          </p:txBody>
        </p:sp>
        <p:sp>
          <p:nvSpPr>
            <p:cNvPr id="441" name="Shape 441"/>
            <p:cNvSpPr txBox="1"/>
            <p:nvPr/>
          </p:nvSpPr>
          <p:spPr>
            <a:xfrm>
              <a:off x="1422098" y="4022930"/>
              <a:ext cx="1471959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수성 시, 공격력 +2%</a:t>
              </a:r>
            </a:p>
          </p:txBody>
        </p:sp>
        <p:sp>
          <p:nvSpPr>
            <p:cNvPr id="442" name="Shape 442"/>
            <p:cNvSpPr txBox="1"/>
            <p:nvPr/>
          </p:nvSpPr>
          <p:spPr>
            <a:xfrm>
              <a:off x="807708" y="4613687"/>
              <a:ext cx="845838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 효과 1</a:t>
              </a:r>
            </a:p>
          </p:txBody>
        </p:sp>
        <p:sp>
          <p:nvSpPr>
            <p:cNvPr id="443" name="Shape 443"/>
            <p:cNvSpPr txBox="1"/>
            <p:nvPr/>
          </p:nvSpPr>
          <p:spPr>
            <a:xfrm>
              <a:off x="1668689" y="4613480"/>
              <a:ext cx="1559339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수성 시, 방어력 +0.2% </a:t>
              </a:r>
              <a:r>
                <a:rPr b="1" lang="en-US" sz="8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</p:txBody>
        </p:sp>
        <p:sp>
          <p:nvSpPr>
            <p:cNvPr id="444" name="Shape 444"/>
            <p:cNvSpPr txBox="1"/>
            <p:nvPr/>
          </p:nvSpPr>
          <p:spPr>
            <a:xfrm>
              <a:off x="807708" y="5341032"/>
              <a:ext cx="845838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 효과 2</a:t>
              </a:r>
            </a:p>
          </p:txBody>
        </p:sp>
        <p:sp>
          <p:nvSpPr>
            <p:cNvPr id="445" name="Shape 445"/>
            <p:cNvSpPr txBox="1"/>
            <p:nvPr/>
          </p:nvSpPr>
          <p:spPr>
            <a:xfrm>
              <a:off x="1649907" y="5341032"/>
              <a:ext cx="1569982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부상병 수용량 +0.2%</a:t>
              </a:r>
            </a:p>
          </p:txBody>
        </p:sp>
        <p:sp>
          <p:nvSpPr>
            <p:cNvPr id="446" name="Shape 446"/>
            <p:cNvSpPr txBox="1"/>
            <p:nvPr/>
          </p:nvSpPr>
          <p:spPr>
            <a:xfrm>
              <a:off x="805014" y="4867180"/>
              <a:ext cx="893702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현재 적용 수치</a:t>
              </a:r>
            </a:p>
          </p:txBody>
        </p:sp>
        <p:sp>
          <p:nvSpPr>
            <p:cNvPr id="447" name="Shape 447"/>
            <p:cNvSpPr txBox="1"/>
            <p:nvPr/>
          </p:nvSpPr>
          <p:spPr>
            <a:xfrm>
              <a:off x="1668689" y="4867180"/>
              <a:ext cx="1559339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수성 시, 방어력 +2.2% (11명) </a:t>
              </a:r>
            </a:p>
          </p:txBody>
        </p:sp>
        <p:sp>
          <p:nvSpPr>
            <p:cNvPr id="448" name="Shape 448"/>
            <p:cNvSpPr txBox="1"/>
            <p:nvPr/>
          </p:nvSpPr>
          <p:spPr>
            <a:xfrm>
              <a:off x="800512" y="5550582"/>
              <a:ext cx="89820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현재 적용 수치</a:t>
              </a:r>
            </a:p>
          </p:txBody>
        </p:sp>
        <p:sp>
          <p:nvSpPr>
            <p:cNvPr id="449" name="Shape 449"/>
            <p:cNvSpPr txBox="1"/>
            <p:nvPr/>
          </p:nvSpPr>
          <p:spPr>
            <a:xfrm>
              <a:off x="1649907" y="5556932"/>
              <a:ext cx="1569982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부상병 수용량 +2.2% (11명)</a:t>
              </a:r>
            </a:p>
          </p:txBody>
        </p:sp>
        <p:pic>
          <p:nvPicPr>
            <p:cNvPr id="450" name="Shape 45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103250" y="3481805"/>
              <a:ext cx="276219" cy="276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Shape 45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340676" y="6034337"/>
              <a:ext cx="1102351" cy="4952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Shape 452"/>
            <p:cNvSpPr txBox="1"/>
            <p:nvPr/>
          </p:nvSpPr>
          <p:spPr>
            <a:xfrm>
              <a:off x="1292487" y="6124221"/>
              <a:ext cx="1168248" cy="300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 국보 효과</a:t>
              </a:r>
            </a:p>
          </p:txBody>
        </p:sp>
        <p:pic>
          <p:nvPicPr>
            <p:cNvPr id="453" name="Shape 45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561609" y="6035742"/>
              <a:ext cx="934345" cy="4952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Shape 454"/>
            <p:cNvSpPr txBox="1"/>
            <p:nvPr/>
          </p:nvSpPr>
          <p:spPr>
            <a:xfrm>
              <a:off x="2730859" y="6070332"/>
              <a:ext cx="631903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국가 변경</a:t>
              </a:r>
            </a:p>
          </p:txBody>
        </p:sp>
        <p:sp>
          <p:nvSpPr>
            <p:cNvPr id="455" name="Shape 455"/>
            <p:cNvSpPr txBox="1"/>
            <p:nvPr/>
          </p:nvSpPr>
          <p:spPr>
            <a:xfrm>
              <a:off x="2827686" y="6212703"/>
              <a:ext cx="449162" cy="253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1,000</a:t>
              </a:r>
            </a:p>
          </p:txBody>
        </p:sp>
        <p:pic>
          <p:nvPicPr>
            <p:cNvPr id="456" name="Shape 4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19866" y="6256908"/>
              <a:ext cx="188200" cy="18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Shape 457"/>
            <p:cNvSpPr/>
            <p:nvPr/>
          </p:nvSpPr>
          <p:spPr>
            <a:xfrm>
              <a:off x="154934" y="586406"/>
              <a:ext cx="3438938" cy="6089530"/>
            </a:xfrm>
            <a:prstGeom prst="rect">
              <a:avLst/>
            </a:pr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Shape 458"/>
          <p:cNvSpPr/>
          <p:nvPr/>
        </p:nvSpPr>
        <p:spPr>
          <a:xfrm>
            <a:off x="247195" y="2551025"/>
            <a:ext cx="3233984" cy="161457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Shape 459"/>
          <p:cNvSpPr txBox="1"/>
          <p:nvPr/>
        </p:nvSpPr>
        <p:spPr>
          <a:xfrm>
            <a:off x="243189" y="2571799"/>
            <a:ext cx="3237992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영주님! 국보의 연맹 효과를 적용 받기 위해선 </a:t>
            </a:r>
            <a:b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연맹에 가입하셔야 합니다!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연맹에 가입하시고 다양한 혜택을 받아보세요!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지금 바로 연맹 목록으로 이동하시겠습니까?</a:t>
            </a:r>
          </a:p>
        </p:txBody>
      </p:sp>
      <p:pic>
        <p:nvPicPr>
          <p:cNvPr id="460" name="Shape 46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15853" y="3705407"/>
            <a:ext cx="1102351" cy="344698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 txBox="1"/>
          <p:nvPr/>
        </p:nvSpPr>
        <p:spPr>
          <a:xfrm>
            <a:off x="1283783" y="3718537"/>
            <a:ext cx="1168248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동</a:t>
            </a:r>
          </a:p>
        </p:txBody>
      </p:sp>
      <p:pic>
        <p:nvPicPr>
          <p:cNvPr id="462" name="Shape 46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-2945598">
            <a:off x="2184643" y="3469268"/>
            <a:ext cx="840947" cy="499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/>
        </p:nvSpPr>
        <p:spPr>
          <a:xfrm>
            <a:off x="150927" y="125158"/>
            <a:ext cx="24769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화면 – 상세 정보</a:t>
            </a:r>
          </a:p>
        </p:txBody>
      </p:sp>
      <p:grpSp>
        <p:nvGrpSpPr>
          <p:cNvPr id="468" name="Shape 468"/>
          <p:cNvGrpSpPr/>
          <p:nvPr/>
        </p:nvGrpSpPr>
        <p:grpSpPr>
          <a:xfrm>
            <a:off x="150926" y="586405"/>
            <a:ext cx="3438940" cy="6089533"/>
            <a:chOff x="150926" y="586405"/>
            <a:chExt cx="3438940" cy="6089533"/>
          </a:xfrm>
        </p:grpSpPr>
        <p:grpSp>
          <p:nvGrpSpPr>
            <p:cNvPr id="469" name="Shape 469"/>
            <p:cNvGrpSpPr/>
            <p:nvPr/>
          </p:nvGrpSpPr>
          <p:grpSpPr>
            <a:xfrm>
              <a:off x="150926" y="586405"/>
              <a:ext cx="3438940" cy="6089533"/>
              <a:chOff x="150926" y="586405"/>
              <a:chExt cx="3438940" cy="6089533"/>
            </a:xfrm>
          </p:grpSpPr>
          <p:pic>
            <p:nvPicPr>
              <p:cNvPr id="470" name="Shape 47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50927" y="586406"/>
                <a:ext cx="3426524" cy="60895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1" name="Shape 471"/>
              <p:cNvSpPr/>
              <p:nvPr/>
            </p:nvSpPr>
            <p:spPr>
              <a:xfrm>
                <a:off x="150927" y="586406"/>
                <a:ext cx="3438939" cy="6089532"/>
              </a:xfrm>
              <a:prstGeom prst="rect">
                <a:avLst/>
              </a:prstGeom>
              <a:solidFill>
                <a:schemeClr val="dk1">
                  <a:alpha val="89803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72" name="Shape 472"/>
              <p:cNvGrpSpPr/>
              <p:nvPr/>
            </p:nvGrpSpPr>
            <p:grpSpPr>
              <a:xfrm>
                <a:off x="150926" y="6485466"/>
                <a:ext cx="3438939" cy="190470"/>
                <a:chOff x="4009193" y="3326410"/>
                <a:chExt cx="7263492" cy="304761"/>
              </a:xfrm>
            </p:grpSpPr>
            <p:pic>
              <p:nvPicPr>
                <p:cNvPr id="473" name="Shape 47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 flipH="1">
                  <a:off x="4009193" y="3326410"/>
                  <a:ext cx="3631746" cy="3047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74" name="Shape 474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7640939" y="3326410"/>
                  <a:ext cx="3631746" cy="3047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75" name="Shape 475"/>
              <p:cNvGrpSpPr/>
              <p:nvPr/>
            </p:nvGrpSpPr>
            <p:grpSpPr>
              <a:xfrm>
                <a:off x="150928" y="586405"/>
                <a:ext cx="3432732" cy="404194"/>
                <a:chOff x="5142027" y="2689525"/>
                <a:chExt cx="6877879" cy="404194"/>
              </a:xfrm>
            </p:grpSpPr>
            <p:pic>
              <p:nvPicPr>
                <p:cNvPr id="476" name="Shape 476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8580967" y="2689525"/>
                  <a:ext cx="3438939" cy="4041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77" name="Shape 47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flipH="1">
                  <a:off x="5142027" y="2689525"/>
                  <a:ext cx="3438939" cy="4041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478" name="Shape 478"/>
              <p:cNvSpPr/>
              <p:nvPr/>
            </p:nvSpPr>
            <p:spPr>
              <a:xfrm>
                <a:off x="225057" y="690516"/>
                <a:ext cx="2181592" cy="24610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Shape 479"/>
              <p:cNvSpPr/>
              <p:nvPr/>
            </p:nvSpPr>
            <p:spPr>
              <a:xfrm>
                <a:off x="2505278" y="690516"/>
                <a:ext cx="1028495" cy="24610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Shape 480"/>
              <p:cNvSpPr txBox="1"/>
              <p:nvPr/>
            </p:nvSpPr>
            <p:spPr>
              <a:xfrm>
                <a:off x="454960" y="663756"/>
                <a:ext cx="377026" cy="273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</a:t>
                </a:r>
              </a:p>
            </p:txBody>
          </p:sp>
          <p:pic>
            <p:nvPicPr>
              <p:cNvPr id="481" name="Shape 48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549956" y="713075"/>
                <a:ext cx="206089" cy="2060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2" name="Shape 48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48355" y="713075"/>
                <a:ext cx="206089" cy="2060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3" name="Shape 48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805753" y="713075"/>
                <a:ext cx="206089" cy="2060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4" name="Shape 48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281858" y="713075"/>
                <a:ext cx="206089" cy="2060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5" name="Shape 48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62725" y="713075"/>
                <a:ext cx="206089" cy="2060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6" name="Shape 486"/>
              <p:cNvSpPr txBox="1"/>
              <p:nvPr/>
            </p:nvSpPr>
            <p:spPr>
              <a:xfrm>
                <a:off x="950912" y="663756"/>
                <a:ext cx="377026" cy="273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</a:t>
                </a:r>
              </a:p>
            </p:txBody>
          </p:sp>
          <p:sp>
            <p:nvSpPr>
              <p:cNvPr id="487" name="Shape 487"/>
              <p:cNvSpPr txBox="1"/>
              <p:nvPr/>
            </p:nvSpPr>
            <p:spPr>
              <a:xfrm>
                <a:off x="1504490" y="663756"/>
                <a:ext cx="377026" cy="273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</a:t>
                </a:r>
              </a:p>
            </p:txBody>
          </p:sp>
          <p:sp>
            <p:nvSpPr>
              <p:cNvPr id="488" name="Shape 488"/>
              <p:cNvSpPr txBox="1"/>
              <p:nvPr/>
            </p:nvSpPr>
            <p:spPr>
              <a:xfrm>
                <a:off x="2010753" y="663756"/>
                <a:ext cx="377026" cy="273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</a:t>
                </a:r>
              </a:p>
            </p:txBody>
          </p:sp>
          <p:sp>
            <p:nvSpPr>
              <p:cNvPr id="489" name="Shape 489"/>
              <p:cNvSpPr txBox="1"/>
              <p:nvPr/>
            </p:nvSpPr>
            <p:spPr>
              <a:xfrm>
                <a:off x="3095631" y="660314"/>
                <a:ext cx="444352" cy="273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5.0M</a:t>
                </a:r>
              </a:p>
            </p:txBody>
          </p:sp>
        </p:grpSp>
        <p:pic>
          <p:nvPicPr>
            <p:cNvPr id="490" name="Shape 49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83796" y="5979796"/>
              <a:ext cx="578927" cy="578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Shape 49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50927" y="1000096"/>
              <a:ext cx="3438939" cy="24569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Shape 492"/>
            <p:cNvSpPr/>
            <p:nvPr/>
          </p:nvSpPr>
          <p:spPr>
            <a:xfrm>
              <a:off x="368943" y="3486826"/>
              <a:ext cx="3002906" cy="254403"/>
            </a:xfrm>
            <a:prstGeom prst="rect">
              <a:avLst/>
            </a:pr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Shape 493"/>
            <p:cNvSpPr txBox="1"/>
            <p:nvPr/>
          </p:nvSpPr>
          <p:spPr>
            <a:xfrm>
              <a:off x="799472" y="3444880"/>
              <a:ext cx="2141847" cy="334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국보 효과</a:t>
              </a:r>
            </a:p>
          </p:txBody>
        </p:sp>
        <p:sp>
          <p:nvSpPr>
            <p:cNvPr id="494" name="Shape 494"/>
            <p:cNvSpPr/>
            <p:nvPr/>
          </p:nvSpPr>
          <p:spPr>
            <a:xfrm>
              <a:off x="248354" y="3786967"/>
              <a:ext cx="3233984" cy="2166501"/>
            </a:xfrm>
            <a:prstGeom prst="rect">
              <a:avLst/>
            </a:pr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300184" y="3853023"/>
              <a:ext cx="3128010" cy="665635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300184" y="4546833"/>
              <a:ext cx="3128010" cy="665635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Shape 497"/>
            <p:cNvSpPr/>
            <p:nvPr/>
          </p:nvSpPr>
          <p:spPr>
            <a:xfrm>
              <a:off x="300184" y="5240642"/>
              <a:ext cx="3128010" cy="665635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8" name="Shape 49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2210" y="3911255"/>
              <a:ext cx="536254" cy="548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Shape 49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2210" y="4605226"/>
              <a:ext cx="536254" cy="548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Shape 50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6436" y="5299035"/>
              <a:ext cx="536254" cy="548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Shape 50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70200" y="3955444"/>
              <a:ext cx="461770" cy="461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Shape 50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54032" y="4636958"/>
              <a:ext cx="484090" cy="484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Shape 50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54573" y="5327094"/>
              <a:ext cx="495855" cy="495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4" name="Shape 504"/>
            <p:cNvSpPr txBox="1"/>
            <p:nvPr/>
          </p:nvSpPr>
          <p:spPr>
            <a:xfrm>
              <a:off x="819875" y="4025255"/>
              <a:ext cx="845838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개인 효과</a:t>
              </a:r>
            </a:p>
          </p:txBody>
        </p:sp>
        <p:sp>
          <p:nvSpPr>
            <p:cNvPr id="505" name="Shape 505"/>
            <p:cNvSpPr txBox="1"/>
            <p:nvPr/>
          </p:nvSpPr>
          <p:spPr>
            <a:xfrm>
              <a:off x="1422098" y="4022930"/>
              <a:ext cx="1471959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수성 시, 공격력 +2%</a:t>
              </a:r>
            </a:p>
          </p:txBody>
        </p:sp>
        <p:sp>
          <p:nvSpPr>
            <p:cNvPr id="506" name="Shape 506"/>
            <p:cNvSpPr txBox="1"/>
            <p:nvPr/>
          </p:nvSpPr>
          <p:spPr>
            <a:xfrm>
              <a:off x="807708" y="4613687"/>
              <a:ext cx="845838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 효과 1</a:t>
              </a:r>
            </a:p>
          </p:txBody>
        </p:sp>
        <p:sp>
          <p:nvSpPr>
            <p:cNvPr id="507" name="Shape 507"/>
            <p:cNvSpPr txBox="1"/>
            <p:nvPr/>
          </p:nvSpPr>
          <p:spPr>
            <a:xfrm>
              <a:off x="1668689" y="4613480"/>
              <a:ext cx="1559339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수성 시, 방어력 +0.2% </a:t>
              </a:r>
              <a:r>
                <a:rPr b="1" lang="en-US" sz="8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</p:txBody>
        </p:sp>
        <p:sp>
          <p:nvSpPr>
            <p:cNvPr id="508" name="Shape 508"/>
            <p:cNvSpPr txBox="1"/>
            <p:nvPr/>
          </p:nvSpPr>
          <p:spPr>
            <a:xfrm>
              <a:off x="807708" y="5341032"/>
              <a:ext cx="845838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 효과 2</a:t>
              </a:r>
            </a:p>
          </p:txBody>
        </p:sp>
        <p:sp>
          <p:nvSpPr>
            <p:cNvPr id="509" name="Shape 509"/>
            <p:cNvSpPr txBox="1"/>
            <p:nvPr/>
          </p:nvSpPr>
          <p:spPr>
            <a:xfrm>
              <a:off x="1649907" y="5341032"/>
              <a:ext cx="1569982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부상병 수용량 +0.2%</a:t>
              </a:r>
            </a:p>
          </p:txBody>
        </p:sp>
        <p:sp>
          <p:nvSpPr>
            <p:cNvPr id="510" name="Shape 510"/>
            <p:cNvSpPr txBox="1"/>
            <p:nvPr/>
          </p:nvSpPr>
          <p:spPr>
            <a:xfrm>
              <a:off x="805014" y="4867180"/>
              <a:ext cx="893702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현재 적용 수치</a:t>
              </a:r>
            </a:p>
          </p:txBody>
        </p:sp>
        <p:sp>
          <p:nvSpPr>
            <p:cNvPr id="511" name="Shape 511"/>
            <p:cNvSpPr txBox="1"/>
            <p:nvPr/>
          </p:nvSpPr>
          <p:spPr>
            <a:xfrm>
              <a:off x="1668689" y="4867180"/>
              <a:ext cx="1559339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수성 시, 방어력 +2.2% (11명) </a:t>
              </a:r>
            </a:p>
          </p:txBody>
        </p:sp>
        <p:sp>
          <p:nvSpPr>
            <p:cNvPr id="512" name="Shape 512"/>
            <p:cNvSpPr txBox="1"/>
            <p:nvPr/>
          </p:nvSpPr>
          <p:spPr>
            <a:xfrm>
              <a:off x="800512" y="5550582"/>
              <a:ext cx="89820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현재 적용 수치</a:t>
              </a:r>
            </a:p>
          </p:txBody>
        </p:sp>
        <p:sp>
          <p:nvSpPr>
            <p:cNvPr id="513" name="Shape 513"/>
            <p:cNvSpPr txBox="1"/>
            <p:nvPr/>
          </p:nvSpPr>
          <p:spPr>
            <a:xfrm>
              <a:off x="1649907" y="5556932"/>
              <a:ext cx="1569982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부상병 수용량 +2.2% (11명)</a:t>
              </a:r>
            </a:p>
          </p:txBody>
        </p:sp>
        <p:pic>
          <p:nvPicPr>
            <p:cNvPr id="514" name="Shape 51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103250" y="3481805"/>
              <a:ext cx="276219" cy="2762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5" name="Shape 515"/>
          <p:cNvSpPr txBox="1"/>
          <p:nvPr/>
        </p:nvSpPr>
        <p:spPr>
          <a:xfrm>
            <a:off x="3848996" y="2224848"/>
            <a:ext cx="65646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국가별 국보의 연맹 효과를 표시하며, 현재 연맹에서 적용되고 있는 수치를 표시합니다.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스크롤을 통해 다른 국가의 연맹 효과도 확인해볼 수 있습니다.</a:t>
            </a:r>
          </a:p>
        </p:txBody>
      </p:sp>
      <p:pic>
        <p:nvPicPr>
          <p:cNvPr id="516" name="Shape 51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40676" y="6034337"/>
            <a:ext cx="1102351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/>
        </p:nvSpPr>
        <p:spPr>
          <a:xfrm>
            <a:off x="1292487" y="6124221"/>
            <a:ext cx="116824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국보 효과</a:t>
            </a:r>
          </a:p>
        </p:txBody>
      </p:sp>
      <p:pic>
        <p:nvPicPr>
          <p:cNvPr id="518" name="Shape 51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61609" y="6035742"/>
            <a:ext cx="934345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Shape 519"/>
          <p:cNvSpPr txBox="1"/>
          <p:nvPr/>
        </p:nvSpPr>
        <p:spPr>
          <a:xfrm>
            <a:off x="2730859" y="6070332"/>
            <a:ext cx="63190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2827686" y="6212703"/>
            <a:ext cx="44916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521" name="Shape 5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9866" y="6256908"/>
            <a:ext cx="188200" cy="18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Shape 522"/>
          <p:cNvCxnSpPr/>
          <p:nvPr/>
        </p:nvCxnSpPr>
        <p:spPr>
          <a:xfrm>
            <a:off x="150927" y="494491"/>
            <a:ext cx="3331413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23" name="Shape 523"/>
          <p:cNvSpPr/>
          <p:nvPr/>
        </p:nvSpPr>
        <p:spPr>
          <a:xfrm>
            <a:off x="154934" y="586406"/>
            <a:ext cx="3438938" cy="6089529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246038" y="1239512"/>
            <a:ext cx="3236300" cy="4083299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Shape 525"/>
          <p:cNvSpPr txBox="1"/>
          <p:nvPr/>
        </p:nvSpPr>
        <p:spPr>
          <a:xfrm>
            <a:off x="793264" y="1203745"/>
            <a:ext cx="2141847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효과 정보</a:t>
            </a:r>
          </a:p>
        </p:txBody>
      </p:sp>
      <p:sp>
        <p:nvSpPr>
          <p:cNvPr id="526" name="Shape 526"/>
          <p:cNvSpPr txBox="1"/>
          <p:nvPr/>
        </p:nvSpPr>
        <p:spPr>
          <a:xfrm>
            <a:off x="292813" y="1489437"/>
            <a:ext cx="31582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국보는 3개의 효과를 가진 국가별 특수 건물입니다.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2개의 연맹 효과는 영주님의 연맹원과 함께 적용 받을 수 있는 특수한 효과입니다.</a:t>
            </a:r>
          </a:p>
        </p:txBody>
      </p:sp>
      <p:sp>
        <p:nvSpPr>
          <p:cNvPr id="527" name="Shape 527"/>
          <p:cNvSpPr/>
          <p:nvPr/>
        </p:nvSpPr>
        <p:spPr>
          <a:xfrm>
            <a:off x="361323" y="2200485"/>
            <a:ext cx="3018146" cy="3128643"/>
          </a:xfrm>
          <a:prstGeom prst="rect">
            <a:avLst/>
          </a:prstGeom>
          <a:solidFill>
            <a:srgbClr val="AEABAB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449308" y="2253534"/>
            <a:ext cx="2833151" cy="1145029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9" name="Shape 529"/>
          <p:cNvGrpSpPr/>
          <p:nvPr/>
        </p:nvGrpSpPr>
        <p:grpSpPr>
          <a:xfrm>
            <a:off x="529774" y="2536239"/>
            <a:ext cx="360993" cy="369471"/>
            <a:chOff x="484610" y="2578380"/>
            <a:chExt cx="536254" cy="548847"/>
          </a:xfrm>
        </p:grpSpPr>
        <p:pic>
          <p:nvPicPr>
            <p:cNvPr id="530" name="Shape 53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84610" y="2578380"/>
              <a:ext cx="536254" cy="548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Shape 53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22600" y="2622569"/>
              <a:ext cx="461770" cy="4617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2" name="Shape 532"/>
          <p:cNvGrpSpPr/>
          <p:nvPr/>
        </p:nvGrpSpPr>
        <p:grpSpPr>
          <a:xfrm>
            <a:off x="529774" y="2959992"/>
            <a:ext cx="360993" cy="369471"/>
            <a:chOff x="484610" y="2578380"/>
            <a:chExt cx="536254" cy="548847"/>
          </a:xfrm>
        </p:grpSpPr>
        <p:pic>
          <p:nvPicPr>
            <p:cNvPr id="533" name="Shape 53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84610" y="2578380"/>
              <a:ext cx="536254" cy="548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Shape 53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22600" y="2622569"/>
              <a:ext cx="461770" cy="461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5" name="Shape 535"/>
          <p:cNvSpPr txBox="1"/>
          <p:nvPr/>
        </p:nvSpPr>
        <p:spPr>
          <a:xfrm>
            <a:off x="444864" y="2227702"/>
            <a:ext cx="1471959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한국 </a:t>
            </a:r>
          </a:p>
        </p:txBody>
      </p:sp>
      <p:cxnSp>
        <p:nvCxnSpPr>
          <p:cNvPr id="536" name="Shape 536"/>
          <p:cNvCxnSpPr/>
          <p:nvPr/>
        </p:nvCxnSpPr>
        <p:spPr>
          <a:xfrm>
            <a:off x="514535" y="2478123"/>
            <a:ext cx="2710306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37" name="Shape 537"/>
          <p:cNvSpPr txBox="1"/>
          <p:nvPr/>
        </p:nvSpPr>
        <p:spPr>
          <a:xfrm>
            <a:off x="858237" y="2552453"/>
            <a:ext cx="845838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1719218" y="2552248"/>
            <a:ext cx="1559339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연구속도 증가 +0.2% </a:t>
            </a: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855544" y="2714508"/>
            <a:ext cx="893702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540" name="Shape 540"/>
          <p:cNvSpPr txBox="1"/>
          <p:nvPr/>
        </p:nvSpPr>
        <p:spPr>
          <a:xfrm>
            <a:off x="1719218" y="2714508"/>
            <a:ext cx="1559339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연구속도 증가 +2.6% (13명) </a:t>
            </a:r>
          </a:p>
        </p:txBody>
      </p:sp>
      <p:sp>
        <p:nvSpPr>
          <p:cNvPr id="541" name="Shape 541"/>
          <p:cNvSpPr txBox="1"/>
          <p:nvPr/>
        </p:nvSpPr>
        <p:spPr>
          <a:xfrm>
            <a:off x="858237" y="2956314"/>
            <a:ext cx="845838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2</a:t>
            </a:r>
          </a:p>
        </p:txBody>
      </p:sp>
      <p:sp>
        <p:nvSpPr>
          <p:cNvPr id="542" name="Shape 542"/>
          <p:cNvSpPr txBox="1"/>
          <p:nvPr/>
        </p:nvSpPr>
        <p:spPr>
          <a:xfrm>
            <a:off x="1719218" y="2956108"/>
            <a:ext cx="1559339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 지원효과 +0.2% </a:t>
            </a: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855544" y="3118367"/>
            <a:ext cx="893702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1719218" y="3118367"/>
            <a:ext cx="1559339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연구 지원효과 +2.6% (13명) </a:t>
            </a:r>
          </a:p>
        </p:txBody>
      </p:sp>
      <p:sp>
        <p:nvSpPr>
          <p:cNvPr id="545" name="Shape 545"/>
          <p:cNvSpPr/>
          <p:nvPr/>
        </p:nvSpPr>
        <p:spPr>
          <a:xfrm>
            <a:off x="450831" y="3460137"/>
            <a:ext cx="2833151" cy="1145029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Shape 546"/>
          <p:cNvSpPr txBox="1"/>
          <p:nvPr/>
        </p:nvSpPr>
        <p:spPr>
          <a:xfrm>
            <a:off x="439204" y="3444896"/>
            <a:ext cx="1471959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영국</a:t>
            </a:r>
          </a:p>
        </p:txBody>
      </p:sp>
      <p:cxnSp>
        <p:nvCxnSpPr>
          <p:cNvPr id="547" name="Shape 547"/>
          <p:cNvCxnSpPr/>
          <p:nvPr/>
        </p:nvCxnSpPr>
        <p:spPr>
          <a:xfrm>
            <a:off x="508874" y="3695317"/>
            <a:ext cx="2710306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548" name="Shape 548"/>
          <p:cNvGrpSpPr/>
          <p:nvPr/>
        </p:nvGrpSpPr>
        <p:grpSpPr>
          <a:xfrm>
            <a:off x="519298" y="3745813"/>
            <a:ext cx="360993" cy="369471"/>
            <a:chOff x="484610" y="2578380"/>
            <a:chExt cx="536254" cy="548847"/>
          </a:xfrm>
        </p:grpSpPr>
        <p:pic>
          <p:nvPicPr>
            <p:cNvPr id="549" name="Shape 54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84610" y="2578380"/>
              <a:ext cx="536254" cy="548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Shape 55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22600" y="2622569"/>
              <a:ext cx="461770" cy="4617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1" name="Shape 551"/>
          <p:cNvGrpSpPr/>
          <p:nvPr/>
        </p:nvGrpSpPr>
        <p:grpSpPr>
          <a:xfrm>
            <a:off x="519298" y="4169566"/>
            <a:ext cx="360993" cy="369471"/>
            <a:chOff x="484610" y="2578380"/>
            <a:chExt cx="536254" cy="548847"/>
          </a:xfrm>
        </p:grpSpPr>
        <p:pic>
          <p:nvPicPr>
            <p:cNvPr id="552" name="Shape 55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84610" y="2578380"/>
              <a:ext cx="536254" cy="548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Shape 55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22600" y="2622569"/>
              <a:ext cx="461770" cy="461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4" name="Shape 554"/>
          <p:cNvSpPr txBox="1"/>
          <p:nvPr/>
        </p:nvSpPr>
        <p:spPr>
          <a:xfrm>
            <a:off x="847762" y="3762028"/>
            <a:ext cx="845838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x="1708742" y="3761821"/>
            <a:ext cx="1559339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방어력 +0.2% </a:t>
            </a: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556" name="Shape 556"/>
          <p:cNvSpPr txBox="1"/>
          <p:nvPr/>
        </p:nvSpPr>
        <p:spPr>
          <a:xfrm>
            <a:off x="845067" y="3924082"/>
            <a:ext cx="893702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1708742" y="3924082"/>
            <a:ext cx="1559339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수성 시, 방어력 +2.2% (11명) 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847762" y="4165887"/>
            <a:ext cx="845838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2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1708742" y="4165682"/>
            <a:ext cx="1559339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 +0.2% </a:t>
            </a: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845067" y="4327942"/>
            <a:ext cx="893702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1708742" y="4327942"/>
            <a:ext cx="1559339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부상병 수용량 +2.2% (11명) </a:t>
            </a:r>
          </a:p>
        </p:txBody>
      </p:sp>
      <p:sp>
        <p:nvSpPr>
          <p:cNvPr id="562" name="Shape 562"/>
          <p:cNvSpPr/>
          <p:nvPr/>
        </p:nvSpPr>
        <p:spPr>
          <a:xfrm>
            <a:off x="453027" y="4669653"/>
            <a:ext cx="2833151" cy="654067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Shape 563"/>
          <p:cNvSpPr txBox="1"/>
          <p:nvPr/>
        </p:nvSpPr>
        <p:spPr>
          <a:xfrm>
            <a:off x="426852" y="4640496"/>
            <a:ext cx="1471959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중국</a:t>
            </a:r>
          </a:p>
        </p:txBody>
      </p:sp>
      <p:cxnSp>
        <p:nvCxnSpPr>
          <p:cNvPr id="564" name="Shape 564"/>
          <p:cNvCxnSpPr/>
          <p:nvPr/>
        </p:nvCxnSpPr>
        <p:spPr>
          <a:xfrm>
            <a:off x="496522" y="4898537"/>
            <a:ext cx="2710306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565" name="Shape 565"/>
          <p:cNvGrpSpPr/>
          <p:nvPr/>
        </p:nvGrpSpPr>
        <p:grpSpPr>
          <a:xfrm>
            <a:off x="506947" y="4949033"/>
            <a:ext cx="360993" cy="369471"/>
            <a:chOff x="484610" y="2578380"/>
            <a:chExt cx="536254" cy="548847"/>
          </a:xfrm>
        </p:grpSpPr>
        <p:pic>
          <p:nvPicPr>
            <p:cNvPr id="566" name="Shape 56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84610" y="2578380"/>
              <a:ext cx="536254" cy="548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Shape 56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22600" y="2622569"/>
              <a:ext cx="461770" cy="461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8" name="Shape 568"/>
          <p:cNvSpPr txBox="1"/>
          <p:nvPr/>
        </p:nvSpPr>
        <p:spPr>
          <a:xfrm>
            <a:off x="835411" y="4965248"/>
            <a:ext cx="845838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569" name="Shape 569"/>
          <p:cNvSpPr txBox="1"/>
          <p:nvPr/>
        </p:nvSpPr>
        <p:spPr>
          <a:xfrm>
            <a:off x="1696391" y="4965042"/>
            <a:ext cx="1559339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병사 생산속도 +0.2% </a:t>
            </a: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832716" y="5127301"/>
            <a:ext cx="893702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571" name="Shape 571"/>
          <p:cNvSpPr txBox="1"/>
          <p:nvPr/>
        </p:nvSpPr>
        <p:spPr>
          <a:xfrm>
            <a:off x="1696391" y="5127301"/>
            <a:ext cx="1559339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병사 생산속도 +3% (15명) </a:t>
            </a:r>
          </a:p>
        </p:txBody>
      </p:sp>
      <p:cxnSp>
        <p:nvCxnSpPr>
          <p:cNvPr id="572" name="Shape 572"/>
          <p:cNvCxnSpPr/>
          <p:nvPr/>
        </p:nvCxnSpPr>
        <p:spPr>
          <a:xfrm>
            <a:off x="324035" y="1502762"/>
            <a:ext cx="308891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73" name="Shape 573"/>
          <p:cNvSpPr/>
          <p:nvPr/>
        </p:nvSpPr>
        <p:spPr>
          <a:xfrm>
            <a:off x="3011810" y="2253534"/>
            <a:ext cx="283837" cy="3045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/>
        </p:nvSpPr>
        <p:spPr>
          <a:xfrm>
            <a:off x="150927" y="125158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화면</a:t>
            </a:r>
          </a:p>
        </p:txBody>
      </p:sp>
      <p:cxnSp>
        <p:nvCxnSpPr>
          <p:cNvPr id="579" name="Shape 579"/>
          <p:cNvCxnSpPr/>
          <p:nvPr/>
        </p:nvCxnSpPr>
        <p:spPr>
          <a:xfrm>
            <a:off x="150927" y="494491"/>
            <a:ext cx="3331413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580" name="Shape 580"/>
          <p:cNvGrpSpPr/>
          <p:nvPr/>
        </p:nvGrpSpPr>
        <p:grpSpPr>
          <a:xfrm>
            <a:off x="150926" y="586405"/>
            <a:ext cx="3438940" cy="6089533"/>
            <a:chOff x="150926" y="586405"/>
            <a:chExt cx="3438940" cy="6089533"/>
          </a:xfrm>
        </p:grpSpPr>
        <p:pic>
          <p:nvPicPr>
            <p:cNvPr id="581" name="Shape 5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0927" y="586406"/>
              <a:ext cx="3426524" cy="6089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2" name="Shape 582"/>
            <p:cNvSpPr/>
            <p:nvPr/>
          </p:nvSpPr>
          <p:spPr>
            <a:xfrm>
              <a:off x="150927" y="586406"/>
              <a:ext cx="3438939" cy="6089532"/>
            </a:xfrm>
            <a:prstGeom prst="rect">
              <a:avLst/>
            </a:prstGeom>
            <a:solidFill>
              <a:schemeClr val="dk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3" name="Shape 583"/>
            <p:cNvGrpSpPr/>
            <p:nvPr/>
          </p:nvGrpSpPr>
          <p:grpSpPr>
            <a:xfrm>
              <a:off x="150926" y="6485466"/>
              <a:ext cx="3438939" cy="190470"/>
              <a:chOff x="4009193" y="3326410"/>
              <a:chExt cx="7263492" cy="304761"/>
            </a:xfrm>
          </p:grpSpPr>
          <p:pic>
            <p:nvPicPr>
              <p:cNvPr id="584" name="Shape 58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4009193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5" name="Shape 58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640939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86" name="Shape 586"/>
            <p:cNvGrpSpPr/>
            <p:nvPr/>
          </p:nvGrpSpPr>
          <p:grpSpPr>
            <a:xfrm>
              <a:off x="150928" y="586405"/>
              <a:ext cx="3432732" cy="404194"/>
              <a:chOff x="5142027" y="2689525"/>
              <a:chExt cx="6877879" cy="404194"/>
            </a:xfrm>
          </p:grpSpPr>
          <p:pic>
            <p:nvPicPr>
              <p:cNvPr id="587" name="Shape 58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58096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8" name="Shape 58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>
                <a:off x="514202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89" name="Shape 589"/>
            <p:cNvSpPr/>
            <p:nvPr/>
          </p:nvSpPr>
          <p:spPr>
            <a:xfrm>
              <a:off x="225057" y="690516"/>
              <a:ext cx="2181592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Shape 590"/>
            <p:cNvSpPr/>
            <p:nvPr/>
          </p:nvSpPr>
          <p:spPr>
            <a:xfrm>
              <a:off x="2505278" y="690516"/>
              <a:ext cx="1028495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Shape 591"/>
            <p:cNvSpPr txBox="1"/>
            <p:nvPr/>
          </p:nvSpPr>
          <p:spPr>
            <a:xfrm>
              <a:off x="45496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592" name="Shape 59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49956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Shape 59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835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Shape 59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753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Shape 59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81858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Shape 59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6272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Shape 597"/>
            <p:cNvSpPr txBox="1"/>
            <p:nvPr/>
          </p:nvSpPr>
          <p:spPr>
            <a:xfrm>
              <a:off x="950912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598" name="Shape 598"/>
            <p:cNvSpPr txBox="1"/>
            <p:nvPr/>
          </p:nvSpPr>
          <p:spPr>
            <a:xfrm>
              <a:off x="150449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599" name="Shape 599"/>
            <p:cNvSpPr txBox="1"/>
            <p:nvPr/>
          </p:nvSpPr>
          <p:spPr>
            <a:xfrm>
              <a:off x="2010753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600" name="Shape 600"/>
            <p:cNvSpPr txBox="1"/>
            <p:nvPr/>
          </p:nvSpPr>
          <p:spPr>
            <a:xfrm>
              <a:off x="3095631" y="660314"/>
              <a:ext cx="444352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5.0M</a:t>
              </a:r>
            </a:p>
          </p:txBody>
        </p:sp>
      </p:grpSp>
      <p:pic>
        <p:nvPicPr>
          <p:cNvPr id="601" name="Shape 60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Shape 60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0927" y="1000096"/>
            <a:ext cx="3438939" cy="2456947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/>
          <p:nvPr/>
        </p:nvSpPr>
        <p:spPr>
          <a:xfrm>
            <a:off x="368943" y="3486826"/>
            <a:ext cx="3002906" cy="254403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Shape 604"/>
          <p:cNvSpPr txBox="1"/>
          <p:nvPr/>
        </p:nvSpPr>
        <p:spPr>
          <a:xfrm>
            <a:off x="799472" y="3444880"/>
            <a:ext cx="2141847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효과</a:t>
            </a:r>
          </a:p>
        </p:txBody>
      </p:sp>
      <p:sp>
        <p:nvSpPr>
          <p:cNvPr id="605" name="Shape 605"/>
          <p:cNvSpPr/>
          <p:nvPr/>
        </p:nvSpPr>
        <p:spPr>
          <a:xfrm>
            <a:off x="248354" y="3786967"/>
            <a:ext cx="3233984" cy="2166501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Shape 606"/>
          <p:cNvSpPr/>
          <p:nvPr/>
        </p:nvSpPr>
        <p:spPr>
          <a:xfrm>
            <a:off x="300184" y="385302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300184" y="454683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Shape 608"/>
          <p:cNvSpPr/>
          <p:nvPr/>
        </p:nvSpPr>
        <p:spPr>
          <a:xfrm>
            <a:off x="300184" y="5240642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Shape 60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391125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4605226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Shape 6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6436" y="529903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Shape 6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0200" y="3955444"/>
            <a:ext cx="461770" cy="46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Shape 6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54032" y="4636958"/>
            <a:ext cx="484090" cy="48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Shape 6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4573" y="5327094"/>
            <a:ext cx="495855" cy="49585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Shape 615"/>
          <p:cNvSpPr txBox="1"/>
          <p:nvPr/>
        </p:nvSpPr>
        <p:spPr>
          <a:xfrm>
            <a:off x="819875" y="4025255"/>
            <a:ext cx="84583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개인 효과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1422098" y="4022930"/>
            <a:ext cx="147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공격력 +2%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807708" y="4613687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1668689" y="46134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방어력 +0.2% </a:t>
            </a: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619" name="Shape 619"/>
          <p:cNvSpPr txBox="1"/>
          <p:nvPr/>
        </p:nvSpPr>
        <p:spPr>
          <a:xfrm>
            <a:off x="807708" y="5341032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2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1649907" y="53410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 +0.2%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805014" y="4867180"/>
            <a:ext cx="89370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1668689" y="48671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수성 시, 방어력 +2.2% (11명) 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800512" y="5550582"/>
            <a:ext cx="89820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1649907" y="55569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부상병 수용량 +2.2% (11명)</a:t>
            </a:r>
          </a:p>
        </p:txBody>
      </p:sp>
      <p:pic>
        <p:nvPicPr>
          <p:cNvPr id="625" name="Shape 62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103250" y="3481805"/>
            <a:ext cx="276219" cy="27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Shape 62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40676" y="6034337"/>
            <a:ext cx="1102351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Shape 627"/>
          <p:cNvSpPr txBox="1"/>
          <p:nvPr/>
        </p:nvSpPr>
        <p:spPr>
          <a:xfrm>
            <a:off x="1292487" y="6124221"/>
            <a:ext cx="116824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국보 효과</a:t>
            </a:r>
          </a:p>
        </p:txBody>
      </p:sp>
      <p:pic>
        <p:nvPicPr>
          <p:cNvPr id="628" name="Shape 62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61609" y="6035742"/>
            <a:ext cx="934345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Shape 629"/>
          <p:cNvSpPr txBox="1"/>
          <p:nvPr/>
        </p:nvSpPr>
        <p:spPr>
          <a:xfrm>
            <a:off x="2730859" y="6070332"/>
            <a:ext cx="63190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sp>
        <p:nvSpPr>
          <p:cNvPr id="630" name="Shape 630"/>
          <p:cNvSpPr txBox="1"/>
          <p:nvPr/>
        </p:nvSpPr>
        <p:spPr>
          <a:xfrm>
            <a:off x="2827686" y="6212703"/>
            <a:ext cx="44916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631" name="Shape 6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9866" y="6256908"/>
            <a:ext cx="188200" cy="1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Shape 63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-2945598">
            <a:off x="3246388" y="3234995"/>
            <a:ext cx="840947" cy="499311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Shape 633"/>
          <p:cNvSpPr/>
          <p:nvPr/>
        </p:nvSpPr>
        <p:spPr>
          <a:xfrm>
            <a:off x="2878018" y="3376325"/>
            <a:ext cx="726678" cy="43584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Shape 634"/>
          <p:cNvSpPr txBox="1"/>
          <p:nvPr/>
        </p:nvSpPr>
        <p:spPr>
          <a:xfrm>
            <a:off x="3676080" y="2634051"/>
            <a:ext cx="6915719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도움말 버튼 터치 시, 국보 건물에 대한 도움말 팝업을 호출할 수 있습니다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218661" y="159026"/>
            <a:ext cx="9462846" cy="300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2016.03.04 초안 작성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V1.1 – 2016.07.05 액션 버튼 삭제/터치 후 즉시 UI 진입으로 변경 / 업그레이드 내용 삭제 ( 단일 레벨 건물로 변경 )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V1.2 – 2016.10.06 국가 변경 기능 및 국보 효과 추가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V1.3 – 2016.10.07 내용 수정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V1.4 – 2016.10.20 스트링 참조 슬라이드 추가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V1.5 – 2016.10.24 내용 수정 ( 국가 용어 정의 )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V1.6 –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V.1.7 – 2016.10.28 국가 변경 시, 유닛 매칭에 대한 내용 추가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V1.8 – 2016.11.2 연맹 미가입자 UI 처리 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/>
        </p:nvSpPr>
        <p:spPr>
          <a:xfrm>
            <a:off x="150927" y="125158"/>
            <a:ext cx="21643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화면 – 도움말</a:t>
            </a:r>
          </a:p>
        </p:txBody>
      </p:sp>
      <p:cxnSp>
        <p:nvCxnSpPr>
          <p:cNvPr id="640" name="Shape 640"/>
          <p:cNvCxnSpPr/>
          <p:nvPr/>
        </p:nvCxnSpPr>
        <p:spPr>
          <a:xfrm>
            <a:off x="150927" y="494491"/>
            <a:ext cx="3331413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641" name="Shape 641"/>
          <p:cNvGrpSpPr/>
          <p:nvPr/>
        </p:nvGrpSpPr>
        <p:grpSpPr>
          <a:xfrm>
            <a:off x="150926" y="586405"/>
            <a:ext cx="3438940" cy="6089533"/>
            <a:chOff x="150926" y="586405"/>
            <a:chExt cx="3438940" cy="6089533"/>
          </a:xfrm>
        </p:grpSpPr>
        <p:pic>
          <p:nvPicPr>
            <p:cNvPr id="642" name="Shape 6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0927" y="586406"/>
              <a:ext cx="3426524" cy="6089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3" name="Shape 643"/>
            <p:cNvSpPr/>
            <p:nvPr/>
          </p:nvSpPr>
          <p:spPr>
            <a:xfrm>
              <a:off x="150927" y="586406"/>
              <a:ext cx="3438939" cy="6089532"/>
            </a:xfrm>
            <a:prstGeom prst="rect">
              <a:avLst/>
            </a:prstGeom>
            <a:solidFill>
              <a:schemeClr val="dk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4" name="Shape 644"/>
            <p:cNvGrpSpPr/>
            <p:nvPr/>
          </p:nvGrpSpPr>
          <p:grpSpPr>
            <a:xfrm>
              <a:off x="150926" y="6485466"/>
              <a:ext cx="3438939" cy="190470"/>
              <a:chOff x="4009193" y="3326410"/>
              <a:chExt cx="7263492" cy="304761"/>
            </a:xfrm>
          </p:grpSpPr>
          <p:pic>
            <p:nvPicPr>
              <p:cNvPr id="645" name="Shape 64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4009193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6" name="Shape 64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640939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7" name="Shape 647"/>
            <p:cNvGrpSpPr/>
            <p:nvPr/>
          </p:nvGrpSpPr>
          <p:grpSpPr>
            <a:xfrm>
              <a:off x="150928" y="586405"/>
              <a:ext cx="3432732" cy="404194"/>
              <a:chOff x="5142027" y="2689525"/>
              <a:chExt cx="6877879" cy="404194"/>
            </a:xfrm>
          </p:grpSpPr>
          <p:pic>
            <p:nvPicPr>
              <p:cNvPr id="648" name="Shape 64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58096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9" name="Shape 64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>
                <a:off x="514202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50" name="Shape 650"/>
            <p:cNvSpPr/>
            <p:nvPr/>
          </p:nvSpPr>
          <p:spPr>
            <a:xfrm>
              <a:off x="225057" y="690516"/>
              <a:ext cx="2181592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2505278" y="690516"/>
              <a:ext cx="1028495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Shape 652"/>
            <p:cNvSpPr txBox="1"/>
            <p:nvPr/>
          </p:nvSpPr>
          <p:spPr>
            <a:xfrm>
              <a:off x="45496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653" name="Shape 6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49956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Shape 6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835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Shape 65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753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Shape 65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81858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Shape 65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6272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8" name="Shape 658"/>
            <p:cNvSpPr txBox="1"/>
            <p:nvPr/>
          </p:nvSpPr>
          <p:spPr>
            <a:xfrm>
              <a:off x="950912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659" name="Shape 659"/>
            <p:cNvSpPr txBox="1"/>
            <p:nvPr/>
          </p:nvSpPr>
          <p:spPr>
            <a:xfrm>
              <a:off x="150449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660" name="Shape 660"/>
            <p:cNvSpPr txBox="1"/>
            <p:nvPr/>
          </p:nvSpPr>
          <p:spPr>
            <a:xfrm>
              <a:off x="2010753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661" name="Shape 661"/>
            <p:cNvSpPr txBox="1"/>
            <p:nvPr/>
          </p:nvSpPr>
          <p:spPr>
            <a:xfrm>
              <a:off x="3095631" y="660314"/>
              <a:ext cx="444352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5.0M</a:t>
              </a:r>
            </a:p>
          </p:txBody>
        </p:sp>
      </p:grpSp>
      <p:pic>
        <p:nvPicPr>
          <p:cNvPr id="662" name="Shape 6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Shape 66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0927" y="1000096"/>
            <a:ext cx="3438939" cy="2456947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Shape 664"/>
          <p:cNvSpPr/>
          <p:nvPr/>
        </p:nvSpPr>
        <p:spPr>
          <a:xfrm>
            <a:off x="368943" y="3486826"/>
            <a:ext cx="3002906" cy="254403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Shape 665"/>
          <p:cNvSpPr txBox="1"/>
          <p:nvPr/>
        </p:nvSpPr>
        <p:spPr>
          <a:xfrm>
            <a:off x="799472" y="3444880"/>
            <a:ext cx="2141847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효과</a:t>
            </a:r>
          </a:p>
        </p:txBody>
      </p:sp>
      <p:sp>
        <p:nvSpPr>
          <p:cNvPr id="666" name="Shape 666"/>
          <p:cNvSpPr/>
          <p:nvPr/>
        </p:nvSpPr>
        <p:spPr>
          <a:xfrm>
            <a:off x="248354" y="3786967"/>
            <a:ext cx="3233984" cy="2166501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Shape 667"/>
          <p:cNvSpPr/>
          <p:nvPr/>
        </p:nvSpPr>
        <p:spPr>
          <a:xfrm>
            <a:off x="300184" y="385302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Shape 668"/>
          <p:cNvSpPr/>
          <p:nvPr/>
        </p:nvSpPr>
        <p:spPr>
          <a:xfrm>
            <a:off x="300184" y="454683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300184" y="5240642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Shape 67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391125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Shape 67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4605226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Shape 67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6436" y="529903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Shape 67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0200" y="3955444"/>
            <a:ext cx="461770" cy="46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Shape 67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54032" y="4636958"/>
            <a:ext cx="484090" cy="48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Shape 67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4573" y="5327094"/>
            <a:ext cx="495855" cy="49585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Shape 676"/>
          <p:cNvSpPr txBox="1"/>
          <p:nvPr/>
        </p:nvSpPr>
        <p:spPr>
          <a:xfrm>
            <a:off x="819875" y="4025255"/>
            <a:ext cx="84583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개인 효과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1422098" y="4022930"/>
            <a:ext cx="147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공격력 +2%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807708" y="4613687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x="1668689" y="46134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방어력 +0.2% </a:t>
            </a: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x="807708" y="5341032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2</a:t>
            </a:r>
          </a:p>
        </p:txBody>
      </p:sp>
      <p:sp>
        <p:nvSpPr>
          <p:cNvPr id="681" name="Shape 681"/>
          <p:cNvSpPr txBox="1"/>
          <p:nvPr/>
        </p:nvSpPr>
        <p:spPr>
          <a:xfrm>
            <a:off x="1649907" y="53410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 +0.2%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x="805014" y="4867180"/>
            <a:ext cx="89370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1668689" y="48671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수성 시, 방어력 +2.2% (11명) 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800512" y="5550582"/>
            <a:ext cx="89820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649907" y="55569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부상병 수용량 +2.2% (11명)</a:t>
            </a:r>
          </a:p>
        </p:txBody>
      </p:sp>
      <p:pic>
        <p:nvPicPr>
          <p:cNvPr id="686" name="Shape 68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103250" y="3481805"/>
            <a:ext cx="276219" cy="276219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Shape 687"/>
          <p:cNvSpPr txBox="1"/>
          <p:nvPr/>
        </p:nvSpPr>
        <p:spPr>
          <a:xfrm>
            <a:off x="3848996" y="2224848"/>
            <a:ext cx="65646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국가별 국보의 연맹 효과를 표시하며, 현재 연맹에서 적용되고 있는 수치를 표시합니다.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스크롤을 통해 다른 국가의 연맹 효과도 확인해볼 수 있습니다.</a:t>
            </a: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40676" y="6034337"/>
            <a:ext cx="1102351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Shape 689"/>
          <p:cNvSpPr txBox="1"/>
          <p:nvPr/>
        </p:nvSpPr>
        <p:spPr>
          <a:xfrm>
            <a:off x="1292487" y="6124221"/>
            <a:ext cx="116824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국보 효과</a:t>
            </a:r>
          </a:p>
        </p:txBody>
      </p:sp>
      <p:pic>
        <p:nvPicPr>
          <p:cNvPr id="690" name="Shape 69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61609" y="6035742"/>
            <a:ext cx="934345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 txBox="1"/>
          <p:nvPr/>
        </p:nvSpPr>
        <p:spPr>
          <a:xfrm>
            <a:off x="2730859" y="6070332"/>
            <a:ext cx="63190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2827686" y="6212703"/>
            <a:ext cx="44916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693" name="Shape 6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9866" y="6256908"/>
            <a:ext cx="188200" cy="1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Shape 694"/>
          <p:cNvSpPr/>
          <p:nvPr/>
        </p:nvSpPr>
        <p:spPr>
          <a:xfrm>
            <a:off x="154934" y="586406"/>
            <a:ext cx="3438938" cy="608953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Shape 695"/>
          <p:cNvSpPr/>
          <p:nvPr/>
        </p:nvSpPr>
        <p:spPr>
          <a:xfrm>
            <a:off x="246038" y="2618988"/>
            <a:ext cx="3236300" cy="1673371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Shape 696"/>
          <p:cNvSpPr txBox="1"/>
          <p:nvPr/>
        </p:nvSpPr>
        <p:spPr>
          <a:xfrm>
            <a:off x="793264" y="2583221"/>
            <a:ext cx="2141847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도움말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292813" y="2868913"/>
            <a:ext cx="31582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국보는 3개의 효과를 가진 국가별 특수 건물입니다.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2개의 연맹 효과는 영주님의 연맹원과 함께 적용 받을 수 있는 특수한 효과입니다.</a:t>
            </a:r>
          </a:p>
        </p:txBody>
      </p:sp>
      <p:cxnSp>
        <p:nvCxnSpPr>
          <p:cNvPr id="698" name="Shape 698"/>
          <p:cNvCxnSpPr/>
          <p:nvPr/>
        </p:nvCxnSpPr>
        <p:spPr>
          <a:xfrm>
            <a:off x="324035" y="2882238"/>
            <a:ext cx="308891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/>
          <p:nvPr/>
        </p:nvSpPr>
        <p:spPr>
          <a:xfrm>
            <a:off x="150927" y="125158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화면</a:t>
            </a:r>
          </a:p>
        </p:txBody>
      </p:sp>
      <p:cxnSp>
        <p:nvCxnSpPr>
          <p:cNvPr id="704" name="Shape 704"/>
          <p:cNvCxnSpPr/>
          <p:nvPr/>
        </p:nvCxnSpPr>
        <p:spPr>
          <a:xfrm>
            <a:off x="150927" y="494491"/>
            <a:ext cx="3331413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705" name="Shape 705"/>
          <p:cNvGrpSpPr/>
          <p:nvPr/>
        </p:nvGrpSpPr>
        <p:grpSpPr>
          <a:xfrm>
            <a:off x="150926" y="586405"/>
            <a:ext cx="3438940" cy="6089533"/>
            <a:chOff x="150926" y="586405"/>
            <a:chExt cx="3438940" cy="6089533"/>
          </a:xfrm>
        </p:grpSpPr>
        <p:pic>
          <p:nvPicPr>
            <p:cNvPr id="706" name="Shape 7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0927" y="586406"/>
              <a:ext cx="3426524" cy="6089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7" name="Shape 707"/>
            <p:cNvSpPr/>
            <p:nvPr/>
          </p:nvSpPr>
          <p:spPr>
            <a:xfrm>
              <a:off x="150927" y="586406"/>
              <a:ext cx="3438939" cy="6089532"/>
            </a:xfrm>
            <a:prstGeom prst="rect">
              <a:avLst/>
            </a:prstGeom>
            <a:solidFill>
              <a:schemeClr val="dk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8" name="Shape 708"/>
            <p:cNvGrpSpPr/>
            <p:nvPr/>
          </p:nvGrpSpPr>
          <p:grpSpPr>
            <a:xfrm>
              <a:off x="150926" y="6485466"/>
              <a:ext cx="3438939" cy="190470"/>
              <a:chOff x="4009193" y="3326410"/>
              <a:chExt cx="7263492" cy="304761"/>
            </a:xfrm>
          </p:grpSpPr>
          <p:pic>
            <p:nvPicPr>
              <p:cNvPr id="709" name="Shape 70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4009193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0" name="Shape 71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640939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11" name="Shape 711"/>
            <p:cNvGrpSpPr/>
            <p:nvPr/>
          </p:nvGrpSpPr>
          <p:grpSpPr>
            <a:xfrm>
              <a:off x="150928" y="586405"/>
              <a:ext cx="3432732" cy="404194"/>
              <a:chOff x="5142027" y="2689525"/>
              <a:chExt cx="6877879" cy="404194"/>
            </a:xfrm>
          </p:grpSpPr>
          <p:pic>
            <p:nvPicPr>
              <p:cNvPr id="712" name="Shape 7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58096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3" name="Shape 71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>
                <a:off x="514202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14" name="Shape 714"/>
            <p:cNvSpPr/>
            <p:nvPr/>
          </p:nvSpPr>
          <p:spPr>
            <a:xfrm>
              <a:off x="225057" y="690516"/>
              <a:ext cx="2181592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Shape 715"/>
            <p:cNvSpPr/>
            <p:nvPr/>
          </p:nvSpPr>
          <p:spPr>
            <a:xfrm>
              <a:off x="2505278" y="690516"/>
              <a:ext cx="1028495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Shape 716"/>
            <p:cNvSpPr txBox="1"/>
            <p:nvPr/>
          </p:nvSpPr>
          <p:spPr>
            <a:xfrm>
              <a:off x="45496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717" name="Shape 7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49956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" name="Shape 7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835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Shape 7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753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Shape 7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81858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Shape 7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6272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2" name="Shape 722"/>
            <p:cNvSpPr txBox="1"/>
            <p:nvPr/>
          </p:nvSpPr>
          <p:spPr>
            <a:xfrm>
              <a:off x="950912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723" name="Shape 723"/>
            <p:cNvSpPr txBox="1"/>
            <p:nvPr/>
          </p:nvSpPr>
          <p:spPr>
            <a:xfrm>
              <a:off x="150449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724" name="Shape 724"/>
            <p:cNvSpPr txBox="1"/>
            <p:nvPr/>
          </p:nvSpPr>
          <p:spPr>
            <a:xfrm>
              <a:off x="2010753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725" name="Shape 725"/>
            <p:cNvSpPr txBox="1"/>
            <p:nvPr/>
          </p:nvSpPr>
          <p:spPr>
            <a:xfrm>
              <a:off x="3095631" y="660314"/>
              <a:ext cx="444352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5.0M</a:t>
              </a:r>
            </a:p>
          </p:txBody>
        </p:sp>
      </p:grpSp>
      <p:pic>
        <p:nvPicPr>
          <p:cNvPr id="726" name="Shape 7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Shape 7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0927" y="1000096"/>
            <a:ext cx="3438939" cy="2456947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Shape 728"/>
          <p:cNvSpPr/>
          <p:nvPr/>
        </p:nvSpPr>
        <p:spPr>
          <a:xfrm>
            <a:off x="368943" y="3486826"/>
            <a:ext cx="3002906" cy="254403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Shape 729"/>
          <p:cNvSpPr txBox="1"/>
          <p:nvPr/>
        </p:nvSpPr>
        <p:spPr>
          <a:xfrm>
            <a:off x="799472" y="3444880"/>
            <a:ext cx="2141847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효과</a:t>
            </a:r>
          </a:p>
        </p:txBody>
      </p:sp>
      <p:sp>
        <p:nvSpPr>
          <p:cNvPr id="730" name="Shape 730"/>
          <p:cNvSpPr/>
          <p:nvPr/>
        </p:nvSpPr>
        <p:spPr>
          <a:xfrm>
            <a:off x="248354" y="3786967"/>
            <a:ext cx="3233984" cy="2166501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Shape 731"/>
          <p:cNvSpPr/>
          <p:nvPr/>
        </p:nvSpPr>
        <p:spPr>
          <a:xfrm>
            <a:off x="300184" y="385302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Shape 732"/>
          <p:cNvSpPr/>
          <p:nvPr/>
        </p:nvSpPr>
        <p:spPr>
          <a:xfrm>
            <a:off x="300184" y="454683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Shape 733"/>
          <p:cNvSpPr/>
          <p:nvPr/>
        </p:nvSpPr>
        <p:spPr>
          <a:xfrm>
            <a:off x="300184" y="5240642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4" name="Shape 7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391125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Shape 7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4605226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Shape 73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6436" y="529903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Shape 73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0200" y="3955444"/>
            <a:ext cx="461770" cy="46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Shape 73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54032" y="4636958"/>
            <a:ext cx="484090" cy="48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Shape 73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4573" y="5327094"/>
            <a:ext cx="495855" cy="49585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Shape 740"/>
          <p:cNvSpPr txBox="1"/>
          <p:nvPr/>
        </p:nvSpPr>
        <p:spPr>
          <a:xfrm>
            <a:off x="819875" y="4025255"/>
            <a:ext cx="84583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개인 효과</a:t>
            </a:r>
          </a:p>
        </p:txBody>
      </p:sp>
      <p:sp>
        <p:nvSpPr>
          <p:cNvPr id="741" name="Shape 741"/>
          <p:cNvSpPr txBox="1"/>
          <p:nvPr/>
        </p:nvSpPr>
        <p:spPr>
          <a:xfrm>
            <a:off x="1422098" y="4022930"/>
            <a:ext cx="147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공격력 +2%</a:t>
            </a:r>
          </a:p>
        </p:txBody>
      </p:sp>
      <p:sp>
        <p:nvSpPr>
          <p:cNvPr id="742" name="Shape 742"/>
          <p:cNvSpPr txBox="1"/>
          <p:nvPr/>
        </p:nvSpPr>
        <p:spPr>
          <a:xfrm>
            <a:off x="807708" y="4613687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1668689" y="46134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방어력 +0.2% </a:t>
            </a: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807708" y="5341032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2</a:t>
            </a:r>
          </a:p>
        </p:txBody>
      </p:sp>
      <p:sp>
        <p:nvSpPr>
          <p:cNvPr id="745" name="Shape 745"/>
          <p:cNvSpPr txBox="1"/>
          <p:nvPr/>
        </p:nvSpPr>
        <p:spPr>
          <a:xfrm>
            <a:off x="1649907" y="53410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 +0.2%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805014" y="4867180"/>
            <a:ext cx="89370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1668689" y="48671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수성 시, 방어력 +2.2% (11명) 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800512" y="5550582"/>
            <a:ext cx="89820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749" name="Shape 749"/>
          <p:cNvSpPr txBox="1"/>
          <p:nvPr/>
        </p:nvSpPr>
        <p:spPr>
          <a:xfrm>
            <a:off x="1649907" y="55569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부상병 수용량 +2.2% (11명)</a:t>
            </a:r>
          </a:p>
        </p:txBody>
      </p:sp>
      <p:pic>
        <p:nvPicPr>
          <p:cNvPr id="750" name="Shape 75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103250" y="3481805"/>
            <a:ext cx="276219" cy="27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40676" y="6034337"/>
            <a:ext cx="1102351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Shape 752"/>
          <p:cNvSpPr txBox="1"/>
          <p:nvPr/>
        </p:nvSpPr>
        <p:spPr>
          <a:xfrm>
            <a:off x="1292487" y="6124221"/>
            <a:ext cx="116824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국보 효과</a:t>
            </a:r>
          </a:p>
        </p:txBody>
      </p:sp>
      <p:pic>
        <p:nvPicPr>
          <p:cNvPr id="753" name="Shape 75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61609" y="6035742"/>
            <a:ext cx="934345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Shape 754"/>
          <p:cNvSpPr txBox="1"/>
          <p:nvPr/>
        </p:nvSpPr>
        <p:spPr>
          <a:xfrm>
            <a:off x="2730859" y="6070332"/>
            <a:ext cx="63190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2827686" y="6212703"/>
            <a:ext cx="44916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756" name="Shape 7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9866" y="6256908"/>
            <a:ext cx="188200" cy="1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Shape 75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-2945598">
            <a:off x="3237921" y="5839651"/>
            <a:ext cx="840947" cy="49931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/>
          <p:nvPr/>
        </p:nvSpPr>
        <p:spPr>
          <a:xfrm>
            <a:off x="2491218" y="6006380"/>
            <a:ext cx="1113480" cy="58959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Shape 759"/>
          <p:cNvSpPr txBox="1"/>
          <p:nvPr/>
        </p:nvSpPr>
        <p:spPr>
          <a:xfrm>
            <a:off x="3848996" y="4750803"/>
            <a:ext cx="6168675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버튼 터치 시, 국가 변경 화면으로 진입할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크라운이 부족한 경우, 크라운 부족 알림 팝업을 호출합니다.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조건을 만족하지 못한 상태라면, 변경 불가 알림 팝업을 호출합니다.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/>
          <p:nvPr/>
        </p:nvSpPr>
        <p:spPr>
          <a:xfrm>
            <a:off x="150927" y="125158"/>
            <a:ext cx="49552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화면 – 국가 변경 불가 알림 ( 재화 부족 )</a:t>
            </a:r>
          </a:p>
        </p:txBody>
      </p:sp>
      <p:cxnSp>
        <p:nvCxnSpPr>
          <p:cNvPr id="765" name="Shape 765"/>
          <p:cNvCxnSpPr/>
          <p:nvPr/>
        </p:nvCxnSpPr>
        <p:spPr>
          <a:xfrm>
            <a:off x="150927" y="494491"/>
            <a:ext cx="5098405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766" name="Shape 766"/>
          <p:cNvGrpSpPr/>
          <p:nvPr/>
        </p:nvGrpSpPr>
        <p:grpSpPr>
          <a:xfrm>
            <a:off x="150926" y="586405"/>
            <a:ext cx="3438940" cy="6089533"/>
            <a:chOff x="150926" y="586405"/>
            <a:chExt cx="3438940" cy="6089533"/>
          </a:xfrm>
        </p:grpSpPr>
        <p:pic>
          <p:nvPicPr>
            <p:cNvPr id="767" name="Shape 7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0927" y="586406"/>
              <a:ext cx="3426524" cy="6089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8" name="Shape 768"/>
            <p:cNvSpPr/>
            <p:nvPr/>
          </p:nvSpPr>
          <p:spPr>
            <a:xfrm>
              <a:off x="150927" y="586406"/>
              <a:ext cx="3438939" cy="6089532"/>
            </a:xfrm>
            <a:prstGeom prst="rect">
              <a:avLst/>
            </a:prstGeom>
            <a:solidFill>
              <a:schemeClr val="dk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9" name="Shape 769"/>
            <p:cNvGrpSpPr/>
            <p:nvPr/>
          </p:nvGrpSpPr>
          <p:grpSpPr>
            <a:xfrm>
              <a:off x="150926" y="6485466"/>
              <a:ext cx="3438939" cy="190470"/>
              <a:chOff x="4009193" y="3326410"/>
              <a:chExt cx="7263492" cy="304761"/>
            </a:xfrm>
          </p:grpSpPr>
          <p:pic>
            <p:nvPicPr>
              <p:cNvPr id="770" name="Shape 77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4009193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1" name="Shape 77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640939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72" name="Shape 772"/>
            <p:cNvGrpSpPr/>
            <p:nvPr/>
          </p:nvGrpSpPr>
          <p:grpSpPr>
            <a:xfrm>
              <a:off x="150928" y="586405"/>
              <a:ext cx="3432732" cy="404194"/>
              <a:chOff x="5142027" y="2689525"/>
              <a:chExt cx="6877879" cy="404194"/>
            </a:xfrm>
          </p:grpSpPr>
          <p:pic>
            <p:nvPicPr>
              <p:cNvPr id="773" name="Shape 77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58096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4" name="Shape 77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>
                <a:off x="514202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75" name="Shape 775"/>
            <p:cNvSpPr/>
            <p:nvPr/>
          </p:nvSpPr>
          <p:spPr>
            <a:xfrm>
              <a:off x="225057" y="690516"/>
              <a:ext cx="2181592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Shape 776"/>
            <p:cNvSpPr/>
            <p:nvPr/>
          </p:nvSpPr>
          <p:spPr>
            <a:xfrm>
              <a:off x="2505278" y="690516"/>
              <a:ext cx="1028495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Shape 777"/>
            <p:cNvSpPr txBox="1"/>
            <p:nvPr/>
          </p:nvSpPr>
          <p:spPr>
            <a:xfrm>
              <a:off x="45496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778" name="Shape 7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49956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Shape 77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835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0" name="Shape 78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753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Shape 78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81858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2" name="Shape 78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6272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3" name="Shape 783"/>
            <p:cNvSpPr txBox="1"/>
            <p:nvPr/>
          </p:nvSpPr>
          <p:spPr>
            <a:xfrm>
              <a:off x="950912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784" name="Shape 784"/>
            <p:cNvSpPr txBox="1"/>
            <p:nvPr/>
          </p:nvSpPr>
          <p:spPr>
            <a:xfrm>
              <a:off x="150449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785" name="Shape 785"/>
            <p:cNvSpPr txBox="1"/>
            <p:nvPr/>
          </p:nvSpPr>
          <p:spPr>
            <a:xfrm>
              <a:off x="2010753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786" name="Shape 786"/>
            <p:cNvSpPr txBox="1"/>
            <p:nvPr/>
          </p:nvSpPr>
          <p:spPr>
            <a:xfrm>
              <a:off x="3095631" y="660314"/>
              <a:ext cx="444352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5.0M</a:t>
              </a:r>
            </a:p>
          </p:txBody>
        </p:sp>
      </p:grpSp>
      <p:pic>
        <p:nvPicPr>
          <p:cNvPr id="787" name="Shape 78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Shape 78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0927" y="1000096"/>
            <a:ext cx="3438939" cy="2456947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Shape 789"/>
          <p:cNvSpPr/>
          <p:nvPr/>
        </p:nvSpPr>
        <p:spPr>
          <a:xfrm>
            <a:off x="368943" y="3486826"/>
            <a:ext cx="3002906" cy="254403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Shape 790"/>
          <p:cNvSpPr txBox="1"/>
          <p:nvPr/>
        </p:nvSpPr>
        <p:spPr>
          <a:xfrm>
            <a:off x="799472" y="3444880"/>
            <a:ext cx="2141847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효과</a:t>
            </a:r>
          </a:p>
        </p:txBody>
      </p:sp>
      <p:sp>
        <p:nvSpPr>
          <p:cNvPr id="791" name="Shape 791"/>
          <p:cNvSpPr/>
          <p:nvPr/>
        </p:nvSpPr>
        <p:spPr>
          <a:xfrm>
            <a:off x="248354" y="3786967"/>
            <a:ext cx="3233984" cy="2166501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Shape 792"/>
          <p:cNvSpPr/>
          <p:nvPr/>
        </p:nvSpPr>
        <p:spPr>
          <a:xfrm>
            <a:off x="300184" y="385302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Shape 793"/>
          <p:cNvSpPr/>
          <p:nvPr/>
        </p:nvSpPr>
        <p:spPr>
          <a:xfrm>
            <a:off x="300184" y="454683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Shape 794"/>
          <p:cNvSpPr/>
          <p:nvPr/>
        </p:nvSpPr>
        <p:spPr>
          <a:xfrm>
            <a:off x="300184" y="5240642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5" name="Shape 79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391125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Shape 79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4605226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Shape 79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6436" y="529903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0200" y="3955444"/>
            <a:ext cx="461770" cy="46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Shape 79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54032" y="4636958"/>
            <a:ext cx="484090" cy="48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Shape 80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4573" y="5327094"/>
            <a:ext cx="495855" cy="49585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Shape 801"/>
          <p:cNvSpPr txBox="1"/>
          <p:nvPr/>
        </p:nvSpPr>
        <p:spPr>
          <a:xfrm>
            <a:off x="819875" y="4025255"/>
            <a:ext cx="84583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개인 효과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1422098" y="4022930"/>
            <a:ext cx="147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공격력 +2%</a:t>
            </a:r>
          </a:p>
        </p:txBody>
      </p:sp>
      <p:sp>
        <p:nvSpPr>
          <p:cNvPr id="803" name="Shape 803"/>
          <p:cNvSpPr txBox="1"/>
          <p:nvPr/>
        </p:nvSpPr>
        <p:spPr>
          <a:xfrm>
            <a:off x="807708" y="4613687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804" name="Shape 804"/>
          <p:cNvSpPr txBox="1"/>
          <p:nvPr/>
        </p:nvSpPr>
        <p:spPr>
          <a:xfrm>
            <a:off x="1668689" y="46134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방어력 +0.2% </a:t>
            </a: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05" name="Shape 805"/>
          <p:cNvSpPr txBox="1"/>
          <p:nvPr/>
        </p:nvSpPr>
        <p:spPr>
          <a:xfrm>
            <a:off x="807708" y="5341032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2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1649907" y="53410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 +0.2%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805014" y="4867180"/>
            <a:ext cx="89370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1668689" y="48671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수성 시, 방어력 +2.2% (11명) </a:t>
            </a:r>
          </a:p>
        </p:txBody>
      </p:sp>
      <p:sp>
        <p:nvSpPr>
          <p:cNvPr id="809" name="Shape 809"/>
          <p:cNvSpPr txBox="1"/>
          <p:nvPr/>
        </p:nvSpPr>
        <p:spPr>
          <a:xfrm>
            <a:off x="800512" y="5550582"/>
            <a:ext cx="89820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649907" y="55569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부상병 수용량 +2.2% (11명)</a:t>
            </a:r>
          </a:p>
        </p:txBody>
      </p:sp>
      <p:pic>
        <p:nvPicPr>
          <p:cNvPr id="811" name="Shape 8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103250" y="3481805"/>
            <a:ext cx="276219" cy="276219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Shape 812"/>
          <p:cNvSpPr txBox="1"/>
          <p:nvPr/>
        </p:nvSpPr>
        <p:spPr>
          <a:xfrm>
            <a:off x="3848996" y="2433926"/>
            <a:ext cx="83430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버튼을 눌렀을 때, 국가 변경에 필요한 크라운이 충분하지않은 경우, 해당 팝업을 호출합니다.</a:t>
            </a:r>
          </a:p>
        </p:txBody>
      </p:sp>
      <p:sp>
        <p:nvSpPr>
          <p:cNvPr id="813" name="Shape 813"/>
          <p:cNvSpPr/>
          <p:nvPr/>
        </p:nvSpPr>
        <p:spPr>
          <a:xfrm>
            <a:off x="150927" y="2598906"/>
            <a:ext cx="3438939" cy="929154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Shape 814"/>
          <p:cNvSpPr txBox="1"/>
          <p:nvPr/>
        </p:nvSpPr>
        <p:spPr>
          <a:xfrm>
            <a:off x="614024" y="2843333"/>
            <a:ext cx="2581156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변경에 필요한 크라운이 부족합니다!</a:t>
            </a:r>
          </a:p>
        </p:txBody>
      </p:sp>
      <p:cxnSp>
        <p:nvCxnSpPr>
          <p:cNvPr id="815" name="Shape 815"/>
          <p:cNvCxnSpPr/>
          <p:nvPr/>
        </p:nvCxnSpPr>
        <p:spPr>
          <a:xfrm>
            <a:off x="150927" y="2598906"/>
            <a:ext cx="3438939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16" name="Shape 816"/>
          <p:cNvCxnSpPr/>
          <p:nvPr/>
        </p:nvCxnSpPr>
        <p:spPr>
          <a:xfrm>
            <a:off x="143306" y="3513305"/>
            <a:ext cx="3438939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817" name="Shape 8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40676" y="6034337"/>
            <a:ext cx="1102351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Shape 818"/>
          <p:cNvSpPr txBox="1"/>
          <p:nvPr/>
        </p:nvSpPr>
        <p:spPr>
          <a:xfrm>
            <a:off x="1292487" y="6124221"/>
            <a:ext cx="116824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국보 효과</a:t>
            </a:r>
          </a:p>
        </p:txBody>
      </p:sp>
      <p:pic>
        <p:nvPicPr>
          <p:cNvPr id="819" name="Shape 81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61609" y="6035742"/>
            <a:ext cx="934345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Shape 820"/>
          <p:cNvSpPr txBox="1"/>
          <p:nvPr/>
        </p:nvSpPr>
        <p:spPr>
          <a:xfrm>
            <a:off x="2730859" y="6070332"/>
            <a:ext cx="63190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sp>
        <p:nvSpPr>
          <p:cNvPr id="821" name="Shape 821"/>
          <p:cNvSpPr txBox="1"/>
          <p:nvPr/>
        </p:nvSpPr>
        <p:spPr>
          <a:xfrm>
            <a:off x="2827686" y="6212703"/>
            <a:ext cx="44916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822" name="Shape 8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9866" y="6256908"/>
            <a:ext cx="188200" cy="1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 txBox="1"/>
          <p:nvPr/>
        </p:nvSpPr>
        <p:spPr>
          <a:xfrm>
            <a:off x="150927" y="125158"/>
            <a:ext cx="35637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화면 – 국가 변경 불가 알림</a:t>
            </a:r>
          </a:p>
        </p:txBody>
      </p:sp>
      <p:cxnSp>
        <p:nvCxnSpPr>
          <p:cNvPr id="828" name="Shape 828"/>
          <p:cNvCxnSpPr/>
          <p:nvPr/>
        </p:nvCxnSpPr>
        <p:spPr>
          <a:xfrm>
            <a:off x="150927" y="494491"/>
            <a:ext cx="3438939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829" name="Shape 829"/>
          <p:cNvGrpSpPr/>
          <p:nvPr/>
        </p:nvGrpSpPr>
        <p:grpSpPr>
          <a:xfrm>
            <a:off x="150926" y="586405"/>
            <a:ext cx="3438940" cy="6089533"/>
            <a:chOff x="150926" y="586405"/>
            <a:chExt cx="3438940" cy="6089533"/>
          </a:xfrm>
        </p:grpSpPr>
        <p:pic>
          <p:nvPicPr>
            <p:cNvPr id="830" name="Shape 8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0927" y="586406"/>
              <a:ext cx="3426524" cy="6089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Shape 831"/>
            <p:cNvSpPr/>
            <p:nvPr/>
          </p:nvSpPr>
          <p:spPr>
            <a:xfrm>
              <a:off x="150927" y="586406"/>
              <a:ext cx="3438939" cy="6089532"/>
            </a:xfrm>
            <a:prstGeom prst="rect">
              <a:avLst/>
            </a:prstGeom>
            <a:solidFill>
              <a:schemeClr val="dk1">
                <a:alpha val="8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2" name="Shape 832"/>
            <p:cNvGrpSpPr/>
            <p:nvPr/>
          </p:nvGrpSpPr>
          <p:grpSpPr>
            <a:xfrm>
              <a:off x="150926" y="6485466"/>
              <a:ext cx="3438939" cy="190470"/>
              <a:chOff x="4009193" y="3326410"/>
              <a:chExt cx="7263492" cy="304761"/>
            </a:xfrm>
          </p:grpSpPr>
          <p:pic>
            <p:nvPicPr>
              <p:cNvPr id="833" name="Shape 8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4009193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4" name="Shape 83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640939" y="3326410"/>
                <a:ext cx="3631746" cy="3047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5" name="Shape 835"/>
            <p:cNvGrpSpPr/>
            <p:nvPr/>
          </p:nvGrpSpPr>
          <p:grpSpPr>
            <a:xfrm>
              <a:off x="150928" y="586405"/>
              <a:ext cx="3432732" cy="404194"/>
              <a:chOff x="5142027" y="2689525"/>
              <a:chExt cx="6877879" cy="404194"/>
            </a:xfrm>
          </p:grpSpPr>
          <p:pic>
            <p:nvPicPr>
              <p:cNvPr id="836" name="Shape 83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58096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7" name="Shape 83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>
                <a:off x="5142027" y="2689525"/>
                <a:ext cx="3438939" cy="4041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38" name="Shape 838"/>
            <p:cNvSpPr/>
            <p:nvPr/>
          </p:nvSpPr>
          <p:spPr>
            <a:xfrm>
              <a:off x="225057" y="690516"/>
              <a:ext cx="2181592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Shape 839"/>
            <p:cNvSpPr/>
            <p:nvPr/>
          </p:nvSpPr>
          <p:spPr>
            <a:xfrm>
              <a:off x="2505278" y="690516"/>
              <a:ext cx="1028495" cy="246108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Shape 840"/>
            <p:cNvSpPr txBox="1"/>
            <p:nvPr/>
          </p:nvSpPr>
          <p:spPr>
            <a:xfrm>
              <a:off x="45496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pic>
          <p:nvPicPr>
            <p:cNvPr id="841" name="Shape 8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49956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2" name="Shape 8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835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Shape 8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5753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4" name="Shape 8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81858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Shape 84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62725" y="713075"/>
              <a:ext cx="206089" cy="206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6" name="Shape 846"/>
            <p:cNvSpPr txBox="1"/>
            <p:nvPr/>
          </p:nvSpPr>
          <p:spPr>
            <a:xfrm>
              <a:off x="950912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847" name="Shape 847"/>
            <p:cNvSpPr txBox="1"/>
            <p:nvPr/>
          </p:nvSpPr>
          <p:spPr>
            <a:xfrm>
              <a:off x="1504490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848" name="Shape 848"/>
            <p:cNvSpPr txBox="1"/>
            <p:nvPr/>
          </p:nvSpPr>
          <p:spPr>
            <a:xfrm>
              <a:off x="2010753" y="663756"/>
              <a:ext cx="377026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</a:p>
          </p:txBody>
        </p:sp>
        <p:sp>
          <p:nvSpPr>
            <p:cNvPr id="849" name="Shape 849"/>
            <p:cNvSpPr txBox="1"/>
            <p:nvPr/>
          </p:nvSpPr>
          <p:spPr>
            <a:xfrm>
              <a:off x="3095631" y="660314"/>
              <a:ext cx="444352" cy="2732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5.0M</a:t>
              </a:r>
            </a:p>
          </p:txBody>
        </p:sp>
      </p:grpSp>
      <p:pic>
        <p:nvPicPr>
          <p:cNvPr id="850" name="Shape 8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Shape 85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0927" y="1000096"/>
            <a:ext cx="3438939" cy="2456947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Shape 852"/>
          <p:cNvSpPr/>
          <p:nvPr/>
        </p:nvSpPr>
        <p:spPr>
          <a:xfrm>
            <a:off x="368943" y="3486826"/>
            <a:ext cx="3002906" cy="254403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Shape 853"/>
          <p:cNvSpPr txBox="1"/>
          <p:nvPr/>
        </p:nvSpPr>
        <p:spPr>
          <a:xfrm>
            <a:off x="799472" y="3444880"/>
            <a:ext cx="2141847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효과</a:t>
            </a:r>
          </a:p>
        </p:txBody>
      </p:sp>
      <p:sp>
        <p:nvSpPr>
          <p:cNvPr id="854" name="Shape 854"/>
          <p:cNvSpPr/>
          <p:nvPr/>
        </p:nvSpPr>
        <p:spPr>
          <a:xfrm>
            <a:off x="248354" y="3786967"/>
            <a:ext cx="3233984" cy="2166501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Shape 855"/>
          <p:cNvSpPr/>
          <p:nvPr/>
        </p:nvSpPr>
        <p:spPr>
          <a:xfrm>
            <a:off x="300184" y="385302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Shape 856"/>
          <p:cNvSpPr/>
          <p:nvPr/>
        </p:nvSpPr>
        <p:spPr>
          <a:xfrm>
            <a:off x="300184" y="4546833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Shape 857"/>
          <p:cNvSpPr/>
          <p:nvPr/>
        </p:nvSpPr>
        <p:spPr>
          <a:xfrm>
            <a:off x="300184" y="5240642"/>
            <a:ext cx="3128010" cy="665635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Shape 85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391125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2210" y="4605226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6436" y="5299035"/>
            <a:ext cx="536254" cy="5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Shape 86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0200" y="3955444"/>
            <a:ext cx="461770" cy="46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Shape 86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54032" y="4636958"/>
            <a:ext cx="484090" cy="48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Shape 86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4573" y="5327094"/>
            <a:ext cx="495855" cy="49585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Shape 864"/>
          <p:cNvSpPr txBox="1"/>
          <p:nvPr/>
        </p:nvSpPr>
        <p:spPr>
          <a:xfrm>
            <a:off x="819875" y="4025255"/>
            <a:ext cx="84583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개인 효과</a:t>
            </a:r>
          </a:p>
        </p:txBody>
      </p:sp>
      <p:sp>
        <p:nvSpPr>
          <p:cNvPr id="865" name="Shape 865"/>
          <p:cNvSpPr txBox="1"/>
          <p:nvPr/>
        </p:nvSpPr>
        <p:spPr>
          <a:xfrm>
            <a:off x="1422098" y="4022930"/>
            <a:ext cx="147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공격력 +2%</a:t>
            </a:r>
          </a:p>
        </p:txBody>
      </p:sp>
      <p:sp>
        <p:nvSpPr>
          <p:cNvPr id="866" name="Shape 866"/>
          <p:cNvSpPr txBox="1"/>
          <p:nvPr/>
        </p:nvSpPr>
        <p:spPr>
          <a:xfrm>
            <a:off x="807708" y="4613687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1</a:t>
            </a:r>
          </a:p>
        </p:txBody>
      </p:sp>
      <p:sp>
        <p:nvSpPr>
          <p:cNvPr id="867" name="Shape 867"/>
          <p:cNvSpPr txBox="1"/>
          <p:nvPr/>
        </p:nvSpPr>
        <p:spPr>
          <a:xfrm>
            <a:off x="1668689" y="46134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수성 시, 방어력 +0.2% </a:t>
            </a: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68" name="Shape 868"/>
          <p:cNvSpPr txBox="1"/>
          <p:nvPr/>
        </p:nvSpPr>
        <p:spPr>
          <a:xfrm>
            <a:off x="807708" y="5341032"/>
            <a:ext cx="845838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효과 2</a:t>
            </a:r>
          </a:p>
        </p:txBody>
      </p:sp>
      <p:sp>
        <p:nvSpPr>
          <p:cNvPr id="869" name="Shape 869"/>
          <p:cNvSpPr txBox="1"/>
          <p:nvPr/>
        </p:nvSpPr>
        <p:spPr>
          <a:xfrm>
            <a:off x="1649907" y="53410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수용량 +0.2%</a:t>
            </a:r>
          </a:p>
        </p:txBody>
      </p:sp>
      <p:sp>
        <p:nvSpPr>
          <p:cNvPr id="870" name="Shape 870"/>
          <p:cNvSpPr txBox="1"/>
          <p:nvPr/>
        </p:nvSpPr>
        <p:spPr>
          <a:xfrm>
            <a:off x="805014" y="4867180"/>
            <a:ext cx="89370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871" name="Shape 871"/>
          <p:cNvSpPr txBox="1"/>
          <p:nvPr/>
        </p:nvSpPr>
        <p:spPr>
          <a:xfrm>
            <a:off x="1668689" y="4867180"/>
            <a:ext cx="1559339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수성 시, 방어력 +2.2% (11명) </a:t>
            </a:r>
          </a:p>
        </p:txBody>
      </p:sp>
      <p:sp>
        <p:nvSpPr>
          <p:cNvPr id="872" name="Shape 872"/>
          <p:cNvSpPr txBox="1"/>
          <p:nvPr/>
        </p:nvSpPr>
        <p:spPr>
          <a:xfrm>
            <a:off x="800512" y="5550582"/>
            <a:ext cx="89820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현재 적용 수치</a:t>
            </a:r>
          </a:p>
        </p:txBody>
      </p:sp>
      <p:sp>
        <p:nvSpPr>
          <p:cNvPr id="873" name="Shape 873"/>
          <p:cNvSpPr txBox="1"/>
          <p:nvPr/>
        </p:nvSpPr>
        <p:spPr>
          <a:xfrm>
            <a:off x="1649907" y="5556932"/>
            <a:ext cx="15699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부상병 수용량 +2.2% (11명)</a:t>
            </a:r>
          </a:p>
        </p:txBody>
      </p:sp>
      <p:pic>
        <p:nvPicPr>
          <p:cNvPr id="874" name="Shape 87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103250" y="3481805"/>
            <a:ext cx="276219" cy="276219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3848996" y="2433926"/>
            <a:ext cx="8343003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버튼을 눌렀을 때, 국가 변경에 필요한 재화가 충분하지만, 아래의 조건에 해당되는 경우 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팝업을 호출합니다.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출정 중인 부대가 있는 경우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치료 중인 병력이 있는 경우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생산 중인 병력이 있는 경우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생산이 종료되었지만, 수집 대기 중인 병력이 있는 경우</a:t>
            </a:r>
          </a:p>
        </p:txBody>
      </p:sp>
      <p:pic>
        <p:nvPicPr>
          <p:cNvPr id="876" name="Shape 87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40676" y="6034337"/>
            <a:ext cx="1102351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Shape 877"/>
          <p:cNvSpPr txBox="1"/>
          <p:nvPr/>
        </p:nvSpPr>
        <p:spPr>
          <a:xfrm>
            <a:off x="1292487" y="6124221"/>
            <a:ext cx="116824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국보 효과</a:t>
            </a:r>
          </a:p>
        </p:txBody>
      </p:sp>
      <p:pic>
        <p:nvPicPr>
          <p:cNvPr id="878" name="Shape 87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61609" y="6035742"/>
            <a:ext cx="934345" cy="4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Shape 879"/>
          <p:cNvSpPr txBox="1"/>
          <p:nvPr/>
        </p:nvSpPr>
        <p:spPr>
          <a:xfrm>
            <a:off x="2730859" y="6070332"/>
            <a:ext cx="63190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sp>
        <p:nvSpPr>
          <p:cNvPr id="880" name="Shape 880"/>
          <p:cNvSpPr txBox="1"/>
          <p:nvPr/>
        </p:nvSpPr>
        <p:spPr>
          <a:xfrm>
            <a:off x="2827686" y="6212703"/>
            <a:ext cx="449162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pic>
        <p:nvPicPr>
          <p:cNvPr id="881" name="Shape 8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9866" y="6256908"/>
            <a:ext cx="188200" cy="1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/>
          <p:nvPr/>
        </p:nvSpPr>
        <p:spPr>
          <a:xfrm>
            <a:off x="154934" y="586406"/>
            <a:ext cx="3438938" cy="608953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Shape 883"/>
          <p:cNvSpPr/>
          <p:nvPr/>
        </p:nvSpPr>
        <p:spPr>
          <a:xfrm>
            <a:off x="246038" y="2516739"/>
            <a:ext cx="3236300" cy="1588223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Shape 884"/>
          <p:cNvSpPr txBox="1"/>
          <p:nvPr/>
        </p:nvSpPr>
        <p:spPr>
          <a:xfrm>
            <a:off x="431962" y="2530827"/>
            <a:ext cx="2864454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영주님! 국가를 변경할 수 없습니다!</a:t>
            </a:r>
          </a:p>
        </p:txBody>
      </p:sp>
      <p:sp>
        <p:nvSpPr>
          <p:cNvPr id="885" name="Shape 885"/>
          <p:cNvSpPr txBox="1"/>
          <p:nvPr/>
        </p:nvSpPr>
        <p:spPr>
          <a:xfrm>
            <a:off x="300184" y="2856953"/>
            <a:ext cx="3128010" cy="25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국가를 변경하기 위해선 아래의 조건들이 만족되어야 합니다!</a:t>
            </a:r>
          </a:p>
        </p:txBody>
      </p:sp>
      <p:cxnSp>
        <p:nvCxnSpPr>
          <p:cNvPr id="886" name="Shape 886"/>
          <p:cNvCxnSpPr/>
          <p:nvPr/>
        </p:nvCxnSpPr>
        <p:spPr>
          <a:xfrm>
            <a:off x="324035" y="2815098"/>
            <a:ext cx="308891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87" name="Shape 887"/>
          <p:cNvSpPr txBox="1"/>
          <p:nvPr/>
        </p:nvSpPr>
        <p:spPr>
          <a:xfrm>
            <a:off x="308651" y="3153291"/>
            <a:ext cx="3272807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출정 중인 부대가 없어야 합니다!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부상 회복 중인 병사가 없어야 합니다!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생산 중인 병사가 없어야 합니다!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병사 생산이 끝난 경우, 생산 완료를 해야합니다!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/>
        </p:nvSpPr>
        <p:spPr>
          <a:xfrm>
            <a:off x="150927" y="125158"/>
            <a:ext cx="17331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화면</a:t>
            </a:r>
          </a:p>
        </p:txBody>
      </p:sp>
      <p:cxnSp>
        <p:nvCxnSpPr>
          <p:cNvPr id="893" name="Shape 893"/>
          <p:cNvCxnSpPr/>
          <p:nvPr/>
        </p:nvCxnSpPr>
        <p:spPr>
          <a:xfrm>
            <a:off x="150927" y="494491"/>
            <a:ext cx="1859826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894" name="Shape 8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28" y="593929"/>
            <a:ext cx="3439007" cy="6082006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Shape 895"/>
          <p:cNvSpPr/>
          <p:nvPr/>
        </p:nvSpPr>
        <p:spPr>
          <a:xfrm>
            <a:off x="150927" y="6019798"/>
            <a:ext cx="3439008" cy="646613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6" name="Shape 8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50927" y="6485466"/>
            <a:ext cx="1719469" cy="19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Shape 8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0397" y="6485466"/>
            <a:ext cx="1719469" cy="19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Shape 8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Shape 8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7530" y="6021207"/>
            <a:ext cx="2110740" cy="496107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Shape 900"/>
          <p:cNvSpPr txBox="1"/>
          <p:nvPr/>
        </p:nvSpPr>
        <p:spPr>
          <a:xfrm>
            <a:off x="1713306" y="6002617"/>
            <a:ext cx="771364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pic>
        <p:nvPicPr>
          <p:cNvPr id="901" name="Shape 9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7267" y="6256323"/>
            <a:ext cx="206089" cy="206089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 txBox="1"/>
          <p:nvPr/>
        </p:nvSpPr>
        <p:spPr>
          <a:xfrm>
            <a:off x="1931856" y="6206878"/>
            <a:ext cx="48442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sp>
        <p:nvSpPr>
          <p:cNvPr id="903" name="Shape 903"/>
          <p:cNvSpPr/>
          <p:nvPr/>
        </p:nvSpPr>
        <p:spPr>
          <a:xfrm rot="-5400000">
            <a:off x="1763086" y="4005892"/>
            <a:ext cx="283837" cy="1788687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Shape 904"/>
          <p:cNvSpPr txBox="1"/>
          <p:nvPr/>
        </p:nvSpPr>
        <p:spPr>
          <a:xfrm>
            <a:off x="3848998" y="2614901"/>
            <a:ext cx="3875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국가별 특수 유닛을 표시합니다.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3848998" y="3214132"/>
            <a:ext cx="387577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국보가 가진 효과를 아래의 순서로 표시합니다.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개인 효과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연맹 효과 1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연맹 효과 2</a:t>
            </a:r>
          </a:p>
        </p:txBody>
      </p:sp>
      <p:cxnSp>
        <p:nvCxnSpPr>
          <p:cNvPr id="906" name="Shape 906"/>
          <p:cNvCxnSpPr>
            <a:endCxn id="899" idx="3"/>
          </p:cNvCxnSpPr>
          <p:nvPr/>
        </p:nvCxnSpPr>
        <p:spPr>
          <a:xfrm flipH="1">
            <a:off x="3118271" y="5639860"/>
            <a:ext cx="730800" cy="62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907" name="Shape 907"/>
          <p:cNvCxnSpPr>
            <a:stCxn id="904" idx="1"/>
          </p:cNvCxnSpPr>
          <p:nvPr/>
        </p:nvCxnSpPr>
        <p:spPr>
          <a:xfrm flipH="1">
            <a:off x="2848798" y="2799567"/>
            <a:ext cx="1000200" cy="496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908" name="Shape 908"/>
          <p:cNvCxnSpPr>
            <a:stCxn id="905" idx="1"/>
          </p:cNvCxnSpPr>
          <p:nvPr/>
        </p:nvCxnSpPr>
        <p:spPr>
          <a:xfrm flipH="1">
            <a:off x="2952898" y="3814296"/>
            <a:ext cx="896100" cy="424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09" name="Shape 909"/>
          <p:cNvSpPr txBox="1"/>
          <p:nvPr/>
        </p:nvSpPr>
        <p:spPr>
          <a:xfrm>
            <a:off x="3848998" y="4572666"/>
            <a:ext cx="50378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슬라이드를 통해, 변경할 수 있는 국가를 표시합니다.</a:t>
            </a:r>
          </a:p>
        </p:txBody>
      </p:sp>
      <p:sp>
        <p:nvSpPr>
          <p:cNvPr id="910" name="Shape 910"/>
          <p:cNvSpPr txBox="1"/>
          <p:nvPr/>
        </p:nvSpPr>
        <p:spPr>
          <a:xfrm>
            <a:off x="3848998" y="5316621"/>
            <a:ext cx="50378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버튼을 누르면, 변경 확인 알림 팝업을 호출합니다.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아이템을 소지한 경우, 재화를 아이템으로 표시합니다.</a:t>
            </a:r>
          </a:p>
        </p:txBody>
      </p:sp>
      <p:pic>
        <p:nvPicPr>
          <p:cNvPr id="911" name="Shape 9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01026" y="6089271"/>
            <a:ext cx="2110740" cy="496107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Shape 912"/>
          <p:cNvSpPr txBox="1"/>
          <p:nvPr/>
        </p:nvSpPr>
        <p:spPr>
          <a:xfrm>
            <a:off x="4706801" y="6070682"/>
            <a:ext cx="771364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sp>
        <p:nvSpPr>
          <p:cNvPr id="913" name="Shape 913"/>
          <p:cNvSpPr txBox="1"/>
          <p:nvPr/>
        </p:nvSpPr>
        <p:spPr>
          <a:xfrm>
            <a:off x="5060610" y="6285680"/>
            <a:ext cx="251991" cy="273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pic>
        <p:nvPicPr>
          <p:cNvPr id="914" name="Shape 9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69542" y="6364378"/>
            <a:ext cx="223158" cy="189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 txBox="1"/>
          <p:nvPr/>
        </p:nvSpPr>
        <p:spPr>
          <a:xfrm>
            <a:off x="150927" y="125158"/>
            <a:ext cx="17331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화면</a:t>
            </a:r>
          </a:p>
        </p:txBody>
      </p:sp>
      <p:cxnSp>
        <p:nvCxnSpPr>
          <p:cNvPr id="920" name="Shape 920"/>
          <p:cNvCxnSpPr/>
          <p:nvPr/>
        </p:nvCxnSpPr>
        <p:spPr>
          <a:xfrm>
            <a:off x="150927" y="494491"/>
            <a:ext cx="1859826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921" name="Shape 9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28" y="593929"/>
            <a:ext cx="3439007" cy="6082006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Shape 922"/>
          <p:cNvSpPr/>
          <p:nvPr/>
        </p:nvSpPr>
        <p:spPr>
          <a:xfrm>
            <a:off x="150927" y="6019798"/>
            <a:ext cx="3439008" cy="646613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3" name="Shape 9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50927" y="6485466"/>
            <a:ext cx="1719469" cy="19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Shape 9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0397" y="6485466"/>
            <a:ext cx="1719469" cy="19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Shape 9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Shape 9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7530" y="6021207"/>
            <a:ext cx="2110740" cy="496107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Shape 927"/>
          <p:cNvSpPr txBox="1"/>
          <p:nvPr/>
        </p:nvSpPr>
        <p:spPr>
          <a:xfrm>
            <a:off x="1713306" y="6002617"/>
            <a:ext cx="771364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pic>
        <p:nvPicPr>
          <p:cNvPr id="928" name="Shape 9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7267" y="6256323"/>
            <a:ext cx="206089" cy="206089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Shape 929"/>
          <p:cNvSpPr txBox="1"/>
          <p:nvPr/>
        </p:nvSpPr>
        <p:spPr>
          <a:xfrm>
            <a:off x="1931856" y="6206878"/>
            <a:ext cx="48442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sp>
        <p:nvSpPr>
          <p:cNvPr id="930" name="Shape 930"/>
          <p:cNvSpPr/>
          <p:nvPr/>
        </p:nvSpPr>
        <p:spPr>
          <a:xfrm>
            <a:off x="120253" y="4455330"/>
            <a:ext cx="3469614" cy="58959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Shape 931"/>
          <p:cNvSpPr/>
          <p:nvPr/>
        </p:nvSpPr>
        <p:spPr>
          <a:xfrm rot="-5400000">
            <a:off x="1728478" y="3227429"/>
            <a:ext cx="283837" cy="1788687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Shape 9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945598">
            <a:off x="902772" y="4239451"/>
            <a:ext cx="840947" cy="499311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Shape 933"/>
          <p:cNvSpPr txBox="1"/>
          <p:nvPr/>
        </p:nvSpPr>
        <p:spPr>
          <a:xfrm>
            <a:off x="3848996" y="3894360"/>
            <a:ext cx="72677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버튼을 누르면 해당 국가에 대한 정보가 표시됩니다.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(붉은 영역 부분)에서 좌우 슬라이드를 통해 변경할 수 있는 국가를 확인할 수 있습니다.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 txBox="1"/>
          <p:nvPr/>
        </p:nvSpPr>
        <p:spPr>
          <a:xfrm>
            <a:off x="150927" y="125158"/>
            <a:ext cx="17331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화면</a:t>
            </a:r>
          </a:p>
        </p:txBody>
      </p:sp>
      <p:cxnSp>
        <p:nvCxnSpPr>
          <p:cNvPr id="939" name="Shape 939"/>
          <p:cNvCxnSpPr/>
          <p:nvPr/>
        </p:nvCxnSpPr>
        <p:spPr>
          <a:xfrm>
            <a:off x="150927" y="494491"/>
            <a:ext cx="1859826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940" name="Shape 9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28" y="593929"/>
            <a:ext cx="3439007" cy="6082006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Shape 941"/>
          <p:cNvSpPr/>
          <p:nvPr/>
        </p:nvSpPr>
        <p:spPr>
          <a:xfrm>
            <a:off x="150927" y="6019798"/>
            <a:ext cx="3439008" cy="646613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2" name="Shape 9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50927" y="6485466"/>
            <a:ext cx="1719469" cy="19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Shape 9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0397" y="6485466"/>
            <a:ext cx="1719469" cy="19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Shape 9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Shape 9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7530" y="6021207"/>
            <a:ext cx="2110740" cy="496107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Shape 946"/>
          <p:cNvSpPr txBox="1"/>
          <p:nvPr/>
        </p:nvSpPr>
        <p:spPr>
          <a:xfrm>
            <a:off x="1713306" y="6002617"/>
            <a:ext cx="771364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pic>
        <p:nvPicPr>
          <p:cNvPr id="947" name="Shape 9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7267" y="6256323"/>
            <a:ext cx="206089" cy="206089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Shape 948"/>
          <p:cNvSpPr txBox="1"/>
          <p:nvPr/>
        </p:nvSpPr>
        <p:spPr>
          <a:xfrm>
            <a:off x="1931856" y="6206878"/>
            <a:ext cx="48442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sp>
        <p:nvSpPr>
          <p:cNvPr id="949" name="Shape 949"/>
          <p:cNvSpPr/>
          <p:nvPr/>
        </p:nvSpPr>
        <p:spPr>
          <a:xfrm>
            <a:off x="880532" y="5957837"/>
            <a:ext cx="2336798" cy="58959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0" name="Shape 9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945598">
            <a:off x="2380997" y="5813879"/>
            <a:ext cx="840947" cy="499311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Shape 951"/>
          <p:cNvSpPr txBox="1"/>
          <p:nvPr/>
        </p:nvSpPr>
        <p:spPr>
          <a:xfrm>
            <a:off x="3848996" y="5957837"/>
            <a:ext cx="72677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버튼을 누르면, 변경사항 알림 팝업을 호출합니다.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/>
          <p:nvPr/>
        </p:nvSpPr>
        <p:spPr>
          <a:xfrm>
            <a:off x="150927" y="125158"/>
            <a:ext cx="17331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화면</a:t>
            </a:r>
          </a:p>
        </p:txBody>
      </p:sp>
      <p:cxnSp>
        <p:nvCxnSpPr>
          <p:cNvPr id="957" name="Shape 957"/>
          <p:cNvCxnSpPr/>
          <p:nvPr/>
        </p:nvCxnSpPr>
        <p:spPr>
          <a:xfrm>
            <a:off x="150927" y="494491"/>
            <a:ext cx="1859826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958" name="Shape 9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28" y="593929"/>
            <a:ext cx="3439007" cy="6082006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Shape 959"/>
          <p:cNvSpPr/>
          <p:nvPr/>
        </p:nvSpPr>
        <p:spPr>
          <a:xfrm>
            <a:off x="150927" y="6019798"/>
            <a:ext cx="3439008" cy="646613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0" name="Shape 9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50927" y="6485466"/>
            <a:ext cx="1719469" cy="19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Shape 9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0397" y="6485466"/>
            <a:ext cx="1719469" cy="19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Shape 9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796" y="5979796"/>
            <a:ext cx="578927" cy="57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Shape 9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263" y="6021207"/>
            <a:ext cx="2110740" cy="496107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Shape 964"/>
          <p:cNvSpPr txBox="1"/>
          <p:nvPr/>
        </p:nvSpPr>
        <p:spPr>
          <a:xfrm>
            <a:off x="1654039" y="6002617"/>
            <a:ext cx="771364" cy="33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</a:t>
            </a:r>
          </a:p>
        </p:txBody>
      </p:sp>
      <p:pic>
        <p:nvPicPr>
          <p:cNvPr id="965" name="Shape 9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28000" y="6256323"/>
            <a:ext cx="206089" cy="206089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Shape 966"/>
          <p:cNvSpPr txBox="1"/>
          <p:nvPr/>
        </p:nvSpPr>
        <p:spPr>
          <a:xfrm>
            <a:off x="1872589" y="6206878"/>
            <a:ext cx="484428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1,000</a:t>
            </a:r>
          </a:p>
        </p:txBody>
      </p:sp>
      <p:sp>
        <p:nvSpPr>
          <p:cNvPr id="967" name="Shape 967"/>
          <p:cNvSpPr/>
          <p:nvPr/>
        </p:nvSpPr>
        <p:spPr>
          <a:xfrm>
            <a:off x="154934" y="586406"/>
            <a:ext cx="3438938" cy="6080004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Shape 968"/>
          <p:cNvSpPr/>
          <p:nvPr/>
        </p:nvSpPr>
        <p:spPr>
          <a:xfrm>
            <a:off x="246038" y="2506281"/>
            <a:ext cx="3236300" cy="1794786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Shape 969"/>
          <p:cNvSpPr txBox="1"/>
          <p:nvPr/>
        </p:nvSpPr>
        <p:spPr>
          <a:xfrm>
            <a:off x="138510" y="2529896"/>
            <a:ext cx="3451356" cy="3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영주님, 국가를 변경하시면 다음과 같은 사항이 변경됩니다!</a:t>
            </a:r>
          </a:p>
        </p:txBody>
      </p:sp>
      <p:cxnSp>
        <p:nvCxnSpPr>
          <p:cNvPr id="970" name="Shape 970"/>
          <p:cNvCxnSpPr/>
          <p:nvPr/>
        </p:nvCxnSpPr>
        <p:spPr>
          <a:xfrm>
            <a:off x="324035" y="2833216"/>
            <a:ext cx="308891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971" name="Shape 9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3344" y="3773919"/>
            <a:ext cx="1155056" cy="383874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Shape 972"/>
          <p:cNvSpPr txBox="1"/>
          <p:nvPr/>
        </p:nvSpPr>
        <p:spPr>
          <a:xfrm>
            <a:off x="1514282" y="3785973"/>
            <a:ext cx="700977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확 인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314659" y="2879422"/>
            <a:ext cx="32324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현재 보유 중인, 국가 특수 유닛이 기본 유닛으로 변경됩니다.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국보 건물 및 국보 효과가 변경됩니다.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타운 내, 필드에 보이는 건물 모습이 변경됩니다.</a:t>
            </a:r>
          </a:p>
        </p:txBody>
      </p:sp>
      <p:sp>
        <p:nvSpPr>
          <p:cNvPr id="974" name="Shape 974"/>
          <p:cNvSpPr/>
          <p:nvPr/>
        </p:nvSpPr>
        <p:spPr>
          <a:xfrm>
            <a:off x="1159933" y="3660601"/>
            <a:ext cx="1446712" cy="58959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5" name="Shape 9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988046">
            <a:off x="2109029" y="3518240"/>
            <a:ext cx="840946" cy="49931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Shape 976"/>
          <p:cNvSpPr txBox="1"/>
          <p:nvPr/>
        </p:nvSpPr>
        <p:spPr>
          <a:xfrm>
            <a:off x="3848996" y="2823841"/>
            <a:ext cx="7267735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 버튼을 누르면 국가 변경이 진행되고, 타운 화면으로 이동합니다.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27" y="586406"/>
            <a:ext cx="3426524" cy="608953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Shape 982"/>
          <p:cNvSpPr txBox="1"/>
          <p:nvPr/>
        </p:nvSpPr>
        <p:spPr>
          <a:xfrm>
            <a:off x="150927" y="125158"/>
            <a:ext cx="17331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완료</a:t>
            </a:r>
          </a:p>
        </p:txBody>
      </p:sp>
      <p:cxnSp>
        <p:nvCxnSpPr>
          <p:cNvPr id="983" name="Shape 983"/>
          <p:cNvCxnSpPr/>
          <p:nvPr/>
        </p:nvCxnSpPr>
        <p:spPr>
          <a:xfrm>
            <a:off x="150927" y="494491"/>
            <a:ext cx="3331413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84" name="Shape 984"/>
          <p:cNvSpPr txBox="1"/>
          <p:nvPr/>
        </p:nvSpPr>
        <p:spPr>
          <a:xfrm>
            <a:off x="3848996" y="586406"/>
            <a:ext cx="7267735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완료 알림 팝업을 호출합니다.</a:t>
            </a:r>
          </a:p>
        </p:txBody>
      </p:sp>
      <p:sp>
        <p:nvSpPr>
          <p:cNvPr id="985" name="Shape 985"/>
          <p:cNvSpPr/>
          <p:nvPr/>
        </p:nvSpPr>
        <p:spPr>
          <a:xfrm>
            <a:off x="150927" y="2598906"/>
            <a:ext cx="3438939" cy="929154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Shape 986"/>
          <p:cNvSpPr txBox="1"/>
          <p:nvPr/>
        </p:nvSpPr>
        <p:spPr>
          <a:xfrm>
            <a:off x="952691" y="2843333"/>
            <a:ext cx="1895070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변경이 완료 되었습니다!</a:t>
            </a:r>
          </a:p>
        </p:txBody>
      </p:sp>
      <p:cxnSp>
        <p:nvCxnSpPr>
          <p:cNvPr id="987" name="Shape 987"/>
          <p:cNvCxnSpPr/>
          <p:nvPr/>
        </p:nvCxnSpPr>
        <p:spPr>
          <a:xfrm>
            <a:off x="150927" y="2598906"/>
            <a:ext cx="3438939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88" name="Shape 988"/>
          <p:cNvCxnSpPr/>
          <p:nvPr/>
        </p:nvCxnSpPr>
        <p:spPr>
          <a:xfrm>
            <a:off x="143306" y="3513305"/>
            <a:ext cx="3438939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150927" y="125158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용어 정의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150927" y="494491"/>
            <a:ext cx="1220672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aphicFrame>
        <p:nvGraphicFramePr>
          <p:cNvPr id="97" name="Shape 97"/>
          <p:cNvGraphicFramePr/>
          <p:nvPr/>
        </p:nvGraphicFramePr>
        <p:xfrm>
          <a:off x="150927" y="8638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{8C2CB91E-19F9-4CB6-BB9A-1E980FFDDD5F}</a:tableStyleId>
              </a:tblPr>
              <a:tblGrid>
                <a:gridCol w="1516725"/>
                <a:gridCol w="8458475"/>
              </a:tblGrid>
              <a:tr h="196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용어</a:t>
                      </a:r>
                    </a:p>
                  </a:txBody>
                  <a:tcPr marT="45725" marB="45725" marR="91450" marL="91450" anchor="ctr"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내용</a:t>
                      </a:r>
                    </a:p>
                  </a:txBody>
                  <a:tcPr marT="45725" marB="45725" marR="91450" marL="91450" anchor="ctr">
                    <a:solidFill>
                      <a:srgbClr val="DDEAF6"/>
                    </a:solidFill>
                  </a:tcPr>
                </a:tc>
              </a:tr>
              <a:tr h="196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국보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국가타입별로 하나만 지을 수 있는 특별한 건물입니다. 3개의 지속 효과와 타운국가 변경 기능을 가졌습니다.</a:t>
                      </a:r>
                    </a:p>
                  </a:txBody>
                  <a:tcPr marT="45725" marB="45725" marR="91450" marL="91450" anchor="ctr"/>
                </a:tc>
              </a:tr>
              <a:tr h="196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국가 타입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현재 유저가 플레이 중인 국가 타입을 이야기합니다.</a:t>
                      </a:r>
                    </a:p>
                  </a:txBody>
                  <a:tcPr marT="45725" marB="45725" marR="91450" marL="91450" anchor="ctr"/>
                </a:tc>
              </a:tr>
              <a:tr h="196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국보 효과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국보 효과는 3개로 이루어져 있으며 개인 효과 1개, 연맹 효과 2개로 구분되어 있습니다.</a:t>
                      </a:r>
                    </a:p>
                  </a:txBody>
                  <a:tcPr marT="45725" marB="45725" marR="91450" marL="91450" anchor="ctr"/>
                </a:tc>
              </a:tr>
              <a:tr h="196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국가 타입 변경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크라운 또는 아이템을 소모하여 국가 타입을 변경할 수 있는 기능입니다.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/>
        </p:nvSpPr>
        <p:spPr>
          <a:xfrm>
            <a:off x="150927" y="12515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</p:txBody>
      </p:sp>
      <p:cxnSp>
        <p:nvCxnSpPr>
          <p:cNvPr id="103" name="Shape 103"/>
          <p:cNvCxnSpPr/>
          <p:nvPr/>
        </p:nvCxnSpPr>
        <p:spPr>
          <a:xfrm>
            <a:off x="150927" y="494491"/>
            <a:ext cx="1220672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4" name="Shape 104"/>
          <p:cNvSpPr txBox="1"/>
          <p:nvPr/>
        </p:nvSpPr>
        <p:spPr>
          <a:xfrm>
            <a:off x="150926" y="494491"/>
            <a:ext cx="84596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국보는 국가 타입을 선택한 이후, 건설할 수 있는 국가 타입별 특수 건물입니다.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국보는 국보 타입에 따라 서로 다른 지속 효과 3개를 가지고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타입 변경 기능을 가지고 있습니다.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150927" y="1694819"/>
            <a:ext cx="689323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국보의 지속 효과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국보의 지속 효과는 개인 효과 1개와 연맹 효과 2개로 이루어져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효과는 유저 자신에게만 적용되는 효과입니다.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효과는 유저가 가입되어 있는 연맹의 연맹원 모두가 적용 받을 수 있는 효과입니다.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지속 효과의 자세한 내용은 기능 정의에 명시됩니다.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150925" y="4296276"/>
            <a:ext cx="866287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 의도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국보는 각 국가를 상징하는 건물입니다.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국보가 가진 2개의 연맹 효과는 국가의 특징에 맞게 지정되어 있습니다.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다양한 국가 타입의 유저들이 하나의 연맹에 모여 시너지 효과를 낼 수 있도록 의도했습니다.  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50927" y="3172148"/>
            <a:ext cx="7092005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타입 변경 기능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지정된 수치의 크라운 또는 국가 변경 아이템을 소모하여 국가 타입을 변경하는 기능입니다.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아이템을 소지하고 있는 경우, 크라운보다 아이템을 먼저 소모합니다.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150927" y="125158"/>
            <a:ext cx="13981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1</a:t>
            </a:r>
          </a:p>
        </p:txBody>
      </p:sp>
      <p:cxnSp>
        <p:nvCxnSpPr>
          <p:cNvPr id="113" name="Shape 113"/>
          <p:cNvCxnSpPr/>
          <p:nvPr/>
        </p:nvCxnSpPr>
        <p:spPr>
          <a:xfrm>
            <a:off x="150927" y="494491"/>
            <a:ext cx="1491606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4" name="Shape 114"/>
          <p:cNvSpPr txBox="1"/>
          <p:nvPr/>
        </p:nvSpPr>
        <p:spPr>
          <a:xfrm>
            <a:off x="150927" y="494491"/>
            <a:ext cx="12041071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건물 활성화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국보는 따로 자원을 소모하여 건설할 필요가 없는 건물입니다. 지정된 건설 포인트에 숨김 상태로 존재합니다.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숨김 상태의 국보 건물은 타운 레벨 조건을 달성하면 잠금 상태로 변경됩니다.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잠금 상태의 국보 건물은 타운 레벨 조건을 달성하면 활성화 대기 상태로 변경됩니다.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 대기 상태의 국보는 유저 액션을 통해 활성화 상태로 변경시킬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 상태 변경에는 건설 망치, 자원을 필요로 하지 않으며 활성화 애니메이션이 끝나면 국보의 기능을 사용할 수 있게 됩니다.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150926" y="2248816"/>
            <a:ext cx="12041072" cy="2308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국보는 활성화 상태가 된 이후, 철거 및 건물 업그레이드가 불가능합니다.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3개의 지속 효과를 가지고 있으며 1개의 개인 효과, 2개의 연맹 효과로 이루어져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국보가 가진 3개의 지속 효과는 국보가 활성화 상태일 때만 적용됩니다.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효과 : 자신에게만 적용되는 지속 효과입니다.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효과 : 자신을 포함한, 자신이 가입되어 있는 연맹의 연맹원들에게 적용되는 지속 효과입니다.</a:t>
            </a:r>
          </a:p>
          <a:p>
            <a:pPr indent="-171450" lvl="3" marL="15430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다수의 연맹원이 같은 국보 건물을 소유한 경우, 효과가 누적됩니다. 누적에는 제한이 없습니다.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지정된 수치만큼의 크라운 또는 아이템을 소모하는 것으로 국가 타입을 변경할 수 있습니다.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/>
        </p:nvSpPr>
        <p:spPr>
          <a:xfrm>
            <a:off x="150927" y="125158"/>
            <a:ext cx="13981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2</a:t>
            </a:r>
          </a:p>
        </p:txBody>
      </p:sp>
      <p:cxnSp>
        <p:nvCxnSpPr>
          <p:cNvPr id="121" name="Shape 121"/>
          <p:cNvCxnSpPr/>
          <p:nvPr/>
        </p:nvCxnSpPr>
        <p:spPr>
          <a:xfrm>
            <a:off x="150927" y="494491"/>
            <a:ext cx="1491606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2" name="Shape 122"/>
          <p:cNvSpPr txBox="1"/>
          <p:nvPr/>
        </p:nvSpPr>
        <p:spPr>
          <a:xfrm>
            <a:off x="150927" y="494491"/>
            <a:ext cx="11235767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타입 변경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지정된 수치만큼의 크라운 또는 국가 변경 아이템을 소모하여 국가 타입을 변경할 수 있는 기능입니다.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아이템을 가지고 있는 경우, 아이템이 먼저 소모됩니다.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타입은 NT_East, NT_West, NT_None 타입을 제외한 다른 모든 NT 타입의 국가로 변경할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타입 변경 아이템은 타운 레벨의 영향을 받아 사용 조건이 해제되며, 사용 조건이 만족하지 않는 경우 사용할 수 없습니다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타입 변경이 불가능한 상태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자신의 병력이 출정 중인 경우 국가 타입 변경이 불가능합니다.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출정의 기준 : 행군과 회군을 모두 포함하는 부대 슬롯을 차지하는 행군을 모두 포함.</a:t>
            </a:r>
            <a:b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전투, 집결 전투, 자원지 채집, 몬스터 사냥, 필드 유적 탐사, 타일 점령, 연맹 관련 타워 주둔, 황성 점령, 발리스타 점령, 병력 지원, 자원 지원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병력을 생산 중이거나, 수집 대기 중, 치료 중인 경우 국가 타입 변경이 불가능합니다.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150927" y="3501957"/>
            <a:ext cx="7915949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타입 변경으로 인한 변경 사항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내에 보여지는 타운 건물, 국보 건물, 성벽, 국가별 특수 유닛이 변경되어야 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로드 스킬, 로드 타입 스킬로 인해 적용 중인 효과는 유지합니다.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건물이 건설 / 업그레이드를 진행 중일 때도 국가 타입 변경이 가능합니다.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아이템 사용으로 인해 적용 중인 효과는 유지합니다.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건물의 효과는 변경된 국보 건물의 효과로 변경됩니다.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내에 존재하는 기존 유닛과 국가별 특수 유닛은 변경된 국가 타입에 맞게 변경됩니다.</a:t>
            </a:r>
          </a:p>
          <a:p>
            <a:pPr indent="-171450" lvl="3" marL="15430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기존 유닛은 수집이 완료되어 대기 중인 병력, 부상병(회복 중이지 않은)을 말합니다.</a:t>
            </a:r>
          </a:p>
          <a:p>
            <a:pPr indent="-171450" lvl="3" marL="15430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기존 유닛과 국가별 특수 유닛의 변경에 대한 참조 데이터는 데이터 테이블을 참조합니다.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필드에 보여지는 타운 건물이 변경되어야 합니다.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/>
        </p:nvSpPr>
        <p:spPr>
          <a:xfrm>
            <a:off x="150927" y="125158"/>
            <a:ext cx="8771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사양서</a:t>
            </a:r>
          </a:p>
        </p:txBody>
      </p:sp>
      <p:cxnSp>
        <p:nvCxnSpPr>
          <p:cNvPr id="129" name="Shape 129"/>
          <p:cNvCxnSpPr/>
          <p:nvPr/>
        </p:nvCxnSpPr>
        <p:spPr>
          <a:xfrm>
            <a:off x="150927" y="494491"/>
            <a:ext cx="877162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0" name="Shape 130"/>
          <p:cNvSpPr txBox="1"/>
          <p:nvPr/>
        </p:nvSpPr>
        <p:spPr>
          <a:xfrm>
            <a:off x="150927" y="628650"/>
            <a:ext cx="910698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참고 사항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내에 국가 타입별로 국보를 건설한 유저가 몇 명인지 체크되어야 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건설되어 있는 국보타입 별로 현재 연맹원들에게 적용되고 있는 연맹 효과1, 연맹 효과2의 효과 합산 수치가 필요합니다.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타입 변경 기능은 “국가 변경 아이템“ 또는 크라운을 소모하여 진행할 수 있습니다.</a:t>
            </a:r>
            <a:b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“국가 변경 아이템“을 소지하고 있는 상태라면, 아이템을 먼저 소모합니다.</a:t>
            </a:r>
          </a:p>
        </p:txBody>
      </p:sp>
      <p:graphicFrame>
        <p:nvGraphicFramePr>
          <p:cNvPr id="131" name="Shape 131"/>
          <p:cNvGraphicFramePr/>
          <p:nvPr/>
        </p:nvGraphicFramePr>
        <p:xfrm>
          <a:off x="399008" y="269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{88BEA263-EA39-4E21-AE19-776078EE2455}</a:tableStyleId>
              </a:tblPr>
              <a:tblGrid>
                <a:gridCol w="1450275"/>
                <a:gridCol w="2223000"/>
                <a:gridCol w="1248525"/>
                <a:gridCol w="1035375"/>
                <a:gridCol w="1248525"/>
                <a:gridCol w="1035375"/>
                <a:gridCol w="1248525"/>
                <a:gridCol w="883100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NationType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NationalTreasureBuildingType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EffectTypeIDX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float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EffectTypeIDX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float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EffectTypeIDX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float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NationType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NationalTreasureBuildingType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EffectTypeIDX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EffectValue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EffectTypeIDX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EffectValue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EffectTypeIDX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000" u="none" cap="none" strike="noStrike"/>
                        <a:t>EffectValue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국가 타입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국보 건물 타입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개인 효과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효과 수치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연맹 효과1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효과 수치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연맹 효과2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효과 수치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NT_Korea</a:t>
                      </a: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NTBT_Dabotap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NT_England</a:t>
                      </a: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NTBT_StoneHenge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19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NT_Rome</a:t>
                      </a: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/>
                        <a:t>NTBT_Colosseum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32" name="Shape 132"/>
          <p:cNvSpPr txBox="1"/>
          <p:nvPr/>
        </p:nvSpPr>
        <p:spPr>
          <a:xfrm>
            <a:off x="150927" y="2228850"/>
            <a:ext cx="20601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데이터 테이블 예시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150927" y="125158"/>
            <a:ext cx="8771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사양서</a:t>
            </a:r>
          </a:p>
        </p:txBody>
      </p:sp>
      <p:cxnSp>
        <p:nvCxnSpPr>
          <p:cNvPr id="138" name="Shape 138"/>
          <p:cNvCxnSpPr/>
          <p:nvPr/>
        </p:nvCxnSpPr>
        <p:spPr>
          <a:xfrm>
            <a:off x="150927" y="494491"/>
            <a:ext cx="877162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aphicFrame>
        <p:nvGraphicFramePr>
          <p:cNvPr id="139" name="Shape 139"/>
          <p:cNvGraphicFramePr/>
          <p:nvPr/>
        </p:nvGraphicFramePr>
        <p:xfrm>
          <a:off x="399008" y="1027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{88BEA263-EA39-4E21-AE19-776078EE2455}</a:tableStyleId>
              </a:tblPr>
              <a:tblGrid>
                <a:gridCol w="1218125"/>
                <a:gridCol w="1617125"/>
                <a:gridCol w="1117600"/>
              </a:tblGrid>
              <a:tr h="282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NationType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UnitType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UnitType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</a:tr>
              <a:tr h="282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NationType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BaseUnit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SpecialUnit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DEAF6"/>
                    </a:solidFill>
                  </a:tcPr>
                </a:tc>
              </a:tr>
              <a:tr h="282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NT_Japan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UT_Swordman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UT_Samurai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82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NT_Japan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UT_HeavyArmorSoldier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UT_EliteSamurai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82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NT_Persia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UT_MedievalSpearman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UT_Immortal</a:t>
                      </a:r>
                    </a:p>
                  </a:txBody>
                  <a:tcPr marT="19050" marB="19050" marR="28575" marL="2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40" name="Shape 140"/>
          <p:cNvSpPr txBox="1"/>
          <p:nvPr/>
        </p:nvSpPr>
        <p:spPr>
          <a:xfrm>
            <a:off x="150927" y="560916"/>
            <a:ext cx="48381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 시, 유닛 변경 및 생산 제한에 대한 테이블 예시 테이블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150927" y="2537553"/>
            <a:ext cx="856516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국가 변경에 따른 유닛 변경 진행 시, 해당 테이블을 2회 참조합니다.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국가 변경을 할 때에 유저가 보유한 SpecialUnit 을 BaseUnit으로 교체합니다.</a:t>
            </a:r>
            <a:b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변경된 국가의 SpecialUnit 에 해당하는 BaseUnit 을 유저가 보유하고 있는 경우 유닛을 SpecialUnit 으로 변경합니다.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유저의 NationType에 매칭되어 있는 BaseUnit 을 생산할 수 없습니다.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/>
        </p:nvSpPr>
        <p:spPr>
          <a:xfrm>
            <a:off x="150927" y="125158"/>
            <a:ext cx="24769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국보 건물 – 숨김 상태</a:t>
            </a:r>
          </a:p>
        </p:txBody>
      </p:sp>
      <p:cxnSp>
        <p:nvCxnSpPr>
          <p:cNvPr id="147" name="Shape 147"/>
          <p:cNvCxnSpPr/>
          <p:nvPr/>
        </p:nvCxnSpPr>
        <p:spPr>
          <a:xfrm>
            <a:off x="150927" y="494491"/>
            <a:ext cx="2651539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27" y="586406"/>
            <a:ext cx="3427304" cy="608953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1711463" y="2297689"/>
            <a:ext cx="916424" cy="91642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3843867" y="533400"/>
            <a:ext cx="486222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레벨의 영향을 받아, 숨김 상태로 존재하는 국보 건물입니다.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 액션에 상호작용하는 기능이 없습니다.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